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73" r:id="rId3"/>
    <p:sldId id="290" r:id="rId4"/>
    <p:sldId id="274" r:id="rId5"/>
    <p:sldId id="292" r:id="rId6"/>
    <p:sldId id="275" r:id="rId7"/>
    <p:sldId id="293" r:id="rId8"/>
    <p:sldId id="276" r:id="rId9"/>
    <p:sldId id="294" r:id="rId10"/>
    <p:sldId id="277" r:id="rId11"/>
    <p:sldId id="297" r:id="rId12"/>
    <p:sldId id="278" r:id="rId13"/>
    <p:sldId id="298" r:id="rId14"/>
    <p:sldId id="284" r:id="rId15"/>
    <p:sldId id="301" r:id="rId16"/>
    <p:sldId id="285" r:id="rId17"/>
    <p:sldId id="302" r:id="rId18"/>
    <p:sldId id="286" r:id="rId19"/>
    <p:sldId id="478" r:id="rId20"/>
    <p:sldId id="287" r:id="rId21"/>
    <p:sldId id="479" r:id="rId22"/>
    <p:sldId id="288" r:id="rId23"/>
    <p:sldId id="480" r:id="rId24"/>
    <p:sldId id="289" r:id="rId25"/>
    <p:sldId id="481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建 徐熊" initials="建" lastIdx="1" clrIdx="0"/>
  <p:cmAuthor id="2" name="BuilderHsu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3" autoAdjust="0"/>
    <p:restoredTop sz="95026" autoAdjust="0"/>
  </p:normalViewPr>
  <p:slideViewPr>
    <p:cSldViewPr snapToGrid="0">
      <p:cViewPr>
        <p:scale>
          <a:sx n="79" d="100"/>
          <a:sy n="79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A680-B737-4C2A-93E0-9CFE17B2FA69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15DD-D4F4-4F33-BE3A-EAC8BF7E56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50747C-7594-4E56-B643-5109EBEA3E3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備忘稿版面配置區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1CE9A0-066E-40CC-9D28-99359AFC41A0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超研澤中特圓" pitchFamily="49" charset="-120"/>
                <a:cs typeface="+mn-cs"/>
              </a:rPr>
              <a:t>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超研澤中特圓" pitchFamily="49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F15DD-D4F4-4F33-BE3A-EAC8BF7E56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5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9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1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12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6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7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7AC914-DD62-4BFB-9A1A-549147D218F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BCB4EF-3A88-4F93-ADB3-B6DFD471F9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366AE-9806-4067-BBDE-3FDAB453853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EA0AA-DE6A-412D-81B7-92FE696291D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56DC3A-B9CD-4823-AFEA-B9D0DF87017D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CF7FC-8D7E-493E-AB2D-EF89DCCFA3E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723DE5-1B3E-4426-B38C-430DC2C1CE6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B03A1A-31B1-4D01-BEF6-ED539BD8DA0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2C23B-DD8E-4BB0-BFB3-D7015BBDA5D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BBAF3-0EFB-486C-8EF6-3C1FF8D493C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noProof="1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noProof="1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B82EA0-0F58-4BD6-B4A1-81743BF5B8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fld id="{5113AD9A-C2DA-476F-A737-21CF0AB0278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29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41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  <p:sp>
            <p:nvSpPr>
              <p:cNvPr id="1038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kumimoji="1" lang="zh-TW" altLang="en-US" sz="1800"/>
              </a:p>
            </p:txBody>
          </p:sp>
          <p:sp>
            <p:nvSpPr>
              <p:cNvPr id="41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kumimoji="1" lang="zh-TW" altLang="en-US" sz="1800"/>
              </a:p>
            </p:txBody>
          </p:sp>
        </p:grpSp>
        <p:sp>
          <p:nvSpPr>
            <p:cNvPr id="41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kumimoji="1" lang="zh-TW" altLang="en-US" sz="1800"/>
            </a:p>
          </p:txBody>
        </p:sp>
        <p:sp>
          <p:nvSpPr>
            <p:cNvPr id="103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8 h 1906"/>
                <a:gd name="T4" fmla="*/ 6345 w 5740"/>
                <a:gd name="T5" fmla="*/ 198 h 1906"/>
                <a:gd name="T6" fmla="*/ 63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kumimoji="1" lang="zh-TW" altLang="en-US" sz="1800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 noProof="1"/>
              <a:t>按一下以編輯母片標題樣式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kumimoji="0" sz="120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 noProof="1"/>
              <a:t>按一下以編輯母片</a:t>
            </a:r>
          </a:p>
          <a:p>
            <a:pPr lvl="1"/>
            <a:r>
              <a:rPr lang="zh-TW" altLang="en-US" noProof="1"/>
              <a:t>第二層</a:t>
            </a:r>
          </a:p>
          <a:p>
            <a:pPr lvl="2"/>
            <a:r>
              <a:rPr lang="zh-TW" altLang="en-US" noProof="1"/>
              <a:t>第三層</a:t>
            </a:r>
          </a:p>
          <a:p>
            <a:pPr lvl="3"/>
            <a:r>
              <a:rPr lang="zh-TW" altLang="en-US" noProof="1"/>
              <a:t>第四層</a:t>
            </a:r>
          </a:p>
          <a:p>
            <a:pPr lvl="4"/>
            <a:r>
              <a:rPr lang="zh-TW" altLang="en-US" noProof="1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5"/>
            <a:ext cx="12192000" cy="68135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54262" y="817199"/>
            <a:ext cx="7483475" cy="1346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zh-TW" altLang="en-US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冬季訓練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3149" y="1856072"/>
            <a:ext cx="10846191" cy="1682750"/>
          </a:xfrm>
        </p:spPr>
        <p:txBody>
          <a:bodyPr/>
          <a:lstStyle/>
          <a:p>
            <a:pPr marL="0" indent="0" algn="ctr" eaLnBrk="1" hangingPunct="1">
              <a:lnSpc>
                <a:spcPct val="145000"/>
              </a:lnSpc>
              <a:buNone/>
              <a:defRPr/>
            </a:pPr>
            <a:r>
              <a:rPr kumimoji="1" lang="zh-TW" altLang="en-US" sz="44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總 題</a:t>
            </a:r>
            <a:endParaRPr kumimoji="1" lang="zh-TW" altLang="en-US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8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經歷、享受並彰顯基督</a:t>
            </a: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（</a:t>
            </a:r>
            <a:r>
              <a:rPr kumimoji="1" lang="zh-TW" altLang="en-US" sz="4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四</a:t>
            </a:r>
            <a:r>
              <a:rPr kumimoji="1" lang="zh-TW" altLang="en-US" sz="3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）</a:t>
            </a:r>
            <a:endParaRPr kumimoji="1" lang="zh-TW" altLang="en-US" sz="4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r>
              <a:rPr kumimoji="1"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綱目要點</a:t>
            </a: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algn="ctr" eaLnBrk="1" latinLnBrk="0" hangingPunct="1">
              <a:lnSpc>
                <a:spcPts val="4300"/>
              </a:lnSpc>
              <a:spcBef>
                <a:spcPts val="1800"/>
              </a:spcBef>
              <a:buNone/>
              <a:defRPr/>
            </a:pPr>
            <a:endParaRPr kumimoji="1" lang="zh-TW" altLang="en-US" sz="6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116070" y="257810"/>
            <a:ext cx="3909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sz="4000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二○二</a:t>
            </a: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67568" y="5588661"/>
            <a:ext cx="2879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zh-TW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Builder Hsu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10536702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第五篇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生命樹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703632"/>
            <a:ext cx="3409950" cy="5417716"/>
          </a:xfrm>
          <a:prstGeom prst="roundRect">
            <a:avLst>
              <a:gd name="adj" fmla="val 609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0345" y="736652"/>
            <a:ext cx="34099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2:9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園子當中有生命樹，還有善惡知識樹。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2:5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所以要回想你是從那裏墜落的，並要悔改，行起初所行的。不然，我就要臨到你那裏；你若不悔改，我就把你的燈臺從原處挪去。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2:7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那靈向眾召會所說的話，凡有耳的，就應當聽。得勝的，我必將神樂園中生命樹的果子賜給他喫。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22:2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在河這邊與那邊有生命樹，生產十二樣果子，每月都結出果子，樹上的葉子乃爲醫治萬民。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22:14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那些洗淨自己袍子的有福了，可得權柄到生命樹那裏，也能從門進城。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510" y="595937"/>
            <a:ext cx="2874645" cy="1449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基督是宇宙中心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5240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生命樹就是基督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536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十架復活的基督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536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Rectangle 144"/>
          <p:cNvSpPr>
            <a:spLocks noChangeArrowheads="1"/>
          </p:cNvSpPr>
          <p:nvPr/>
        </p:nvSpPr>
        <p:spPr bwMode="auto">
          <a:xfrm>
            <a:off x="6515491" y="577168"/>
            <a:ext cx="2887980" cy="62874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貳 生命遇到的難處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367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人的觀念是黑暗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要如何對待基督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不認識生命道路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367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 人的行為是假冒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重於外面的表現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良善是屬靈假冒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憑天然天性作事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367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 人的反應是悖逆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基督會給人感動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人違反裡面感覺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人違背基督的罪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indent="15684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人的幹才是天然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基督在人裏無路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未見才幹的難處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5684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需經十架的破碎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5684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5684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17807" y="595937"/>
            <a:ext cx="2637790" cy="58418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喫基督作生命樹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 凡事讓主居首位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以起初的愛愛主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樂園中喫生命樹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召會中喫生命樹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五 召會是今日樂園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六 各地召會是樂園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七 召會荒涼的原因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56845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八 信息傳講中居首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1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使人被轉向基督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先讓基督來居首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3619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3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要得著主的稱許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algn="l" fontAlgn="auto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對王有情深的愛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algn="l" fontAlgn="auto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 以主為維繫中心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十一 要瞻仰主的榮美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十二 受調和的靈管治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十三 與主之間無阻隔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algn="l" fontAlgn="auto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十四 要與基督同作王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-05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基督是生命樹是宇宙的</a:t>
            </a:r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中心，生命遇到的難處需藉</a:t>
            </a:r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十架來破碎，並喫基督作生命樹，恢復以起初的愛來愛主。</a:t>
            </a:r>
            <a:endParaRPr 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D42F4DC-E536-E7F8-F8CA-F7A8EB1EA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013" y="2211384"/>
            <a:ext cx="2358263" cy="32603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984733"/>
            <a:ext cx="7409414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第五篇信息要點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基督是生命樹是宇宙的</a:t>
            </a:r>
            <a:r>
              <a:rPr lang="zh-TW" altLang="en-US" sz="4000" b="1" dirty="0">
                <a:latin typeface="Microsoft YaHei" panose="020B0503020204020204" charset="-122"/>
                <a:ea typeface="Microsoft YaHei" panose="020B0503020204020204" charset="-122"/>
              </a:rPr>
              <a:t>中心，</a:t>
            </a:r>
            <a:endParaRPr lang="en-US" altLang="zh-TW" sz="40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latin typeface="Microsoft YaHei" panose="020B0503020204020204" charset="-122"/>
                <a:ea typeface="Microsoft YaHei" panose="020B0503020204020204" charset="-122"/>
              </a:rPr>
              <a:t>生命遇到的難處需藉</a:t>
            </a: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十架來破碎，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並喫基督作生命樹，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恢復以起初的愛來愛主。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53491" y="675408"/>
            <a:ext cx="8167254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30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-6985"/>
            <a:ext cx="9038590" cy="420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 eaLnBrk="1" hangingPunct="1">
              <a:lnSpc>
                <a:spcPts val="28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第六篇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基督，永遠的王，來據有全地並完成神的奧秘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722035"/>
            <a:ext cx="3209925" cy="5443220"/>
          </a:xfrm>
          <a:prstGeom prst="roundRect">
            <a:avLst>
              <a:gd name="adj" fmla="val 1044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01930" y="741084"/>
            <a:ext cx="3232785" cy="537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我又看見另一位大力的天使，從天降下，披着雲彩，頭上有虹，臉面像日頭，兩腳像火柱，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10:2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手裏拿着展開的小書卷，右腳踏在海上，左腳踏在地上，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10:7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但在第七位天使發聲的日子，要吹號的時候，神的奧祕就完成了。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11:15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第七位天使吹號，天上就有大聲音說，世上的國，成了我主和祂基督的國，祂要作王，直到永永遠遠。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12:10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我聽見天上有大聲音說，我們神的救恩、能力、國度、並祂基督的權柄，現在都來到了，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729449" y="630555"/>
            <a:ext cx="2756927" cy="4011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基督作永遠的王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祂要作王到永遠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國度時代要開始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列國成基督的國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來世與永世作王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祢的寶座到萬代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祂的所是與寶座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祂的身位與行政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為著對付神子民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Rectangle 144"/>
          <p:cNvSpPr>
            <a:spLocks noChangeArrowheads="1"/>
          </p:cNvSpPr>
          <p:nvPr/>
        </p:nvSpPr>
        <p:spPr bwMode="auto">
          <a:xfrm>
            <a:off x="9333081" y="621030"/>
            <a:ext cx="2756927" cy="43702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基督要完成奧秘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7800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已過時代無奧秘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780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將來時代已顯明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780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召會時代是奧秘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成為肉體是奧秘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4292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無限被帶進有限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542925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整個神顯於肉體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基督是神的奧秘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召會是基督奧秘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奧秘的各項內容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神的奧秘都完成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algn="l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-06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985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基督要作王直到永永遠遠，祂的寶座要存到萬代，祂要公開而來據有全地，第七號吹響時一切奧祕就完成了。</a:t>
            </a:r>
            <a:endParaRPr 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63A0DA4D-9B13-2F08-4EAD-C52ADEAC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6154" y="621030"/>
            <a:ext cx="2756927" cy="3652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基督要據有全地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另一位大力天使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基督要從天而降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隱密的披著雲彩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頭上有守約的虹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祂的臉面與兩腳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公開來臨如日頭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聖別審判如火柱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兩腳要據有全地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呼聲如獅子吼叫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198435" y="911996"/>
            <a:ext cx="763580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</a:t>
            </a:r>
            <a:r>
              <a:rPr lang="zh-TW" altLang="en-US" sz="4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六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基督要作王直到永永遠遠，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祂的寶座要存到萬代，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祂要公開而來據有全地，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第七號吹響時一切奧祕就完成了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32709" y="602671"/>
            <a:ext cx="8167254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69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37897"/>
            <a:ext cx="10535055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第七篇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向眾召會說話的那靈，拿著大衛的鑰匙者，以及要與得勝者一同坐席者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220981" y="677544"/>
            <a:ext cx="3257550" cy="5628005"/>
          </a:xfrm>
          <a:prstGeom prst="roundRect">
            <a:avLst>
              <a:gd name="adj" fmla="val 9889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6614160" y="634565"/>
            <a:ext cx="2683510" cy="3293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基督拿神家的鑰匙 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開啟國度的鑰匙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變化作神殿柱子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被寫上新的名字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享受神家的豐富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76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保持與主的接觸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76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要被基督所頂替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9335770" y="653824"/>
            <a:ext cx="2952750" cy="5258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基督與得勝者坐席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主站在門外叩門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墮落召會的門外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個別信徒來打開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墮落召會的光景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對付是個人的事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要吃豐富的筵席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藉享受被主構成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寶座上與主同坐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國度有分主權炳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成為屬寶座的人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耶穌是人坐寶座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耶穌是寶座先鋒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摔下撒但拯救人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使人夠資格作王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53365" y="711200"/>
            <a:ext cx="3225165" cy="57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3:6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那靈向眾召會所說的話，凡有耳的，就應當聽。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你要寫信給在非拉鐵非的召會的使者，說，那聖別的、真實的，拿着大衞的鑰匙，開了就沒有人能關，關了就沒有人能開的，這樣說，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3:20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看哪，我站在門外叩門；若有聽見我聲音就開門的，我要進到他那裏，我與他，他與我要一同坐席。</a:t>
            </a:r>
          </a:p>
          <a:p>
            <a:pPr indent="0" algn="just" fontAlgn="auto" latinLnBrk="0">
              <a:lnSpc>
                <a:spcPts val="23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3:21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得勝的，我要賜他在我寶座上與我同坐，就如我得了勝，在我父的寶座上與祂同坐一樣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-07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5" y="6442075"/>
            <a:ext cx="12192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基督是向眾召會說話的那靈，祂手拿開啟國度的鑰匙，我們要被構成能答應祂的呼召，在寶座上與祂同坐席。</a:t>
            </a:r>
            <a:endParaRPr lang="zh-TW" altLang="zh-CN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Rectangle 144">
            <a:extLst>
              <a:ext uri="{FF2B5EF4-FFF2-40B4-BE49-F238E27FC236}">
                <a16:creationId xmlns:a16="http://schemas.microsoft.com/office/drawing/2014/main" id="{18C6B111-14E3-B2E1-9D93-A87DA4DE3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395" y="658493"/>
            <a:ext cx="2683510" cy="631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基督是說話的那靈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向七個召會說話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向宇宙身體說話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召會墮落需七靈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今日那靈的說話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907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就是基督的注入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寶貴甜美的傳輸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帶進火湖與聖城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要來呼召得勝者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聽見要作得勝者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要開通我們的耳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耳朵需要受割禮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需血潔淨靈膏抹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為作祭司事奉神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4988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好聽見那靈說話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八 向七類召會說話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8F5BBC3-8A9C-89DA-A70E-D6EF0B965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05" y="3618689"/>
            <a:ext cx="2952750" cy="250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984733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第七篇信息要點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000" b="1" dirty="0">
                <a:latin typeface="Microsoft YaHei" panose="020B0503020204020204" charset="-122"/>
                <a:ea typeface="Microsoft YaHei" panose="020B0503020204020204" charset="-122"/>
              </a:rPr>
              <a:t>基督是向眾召會說話的那靈，</a:t>
            </a:r>
            <a:endParaRPr lang="en-US" altLang="zh-TW" sz="40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000" b="1" dirty="0">
                <a:latin typeface="Microsoft YaHei" panose="020B0503020204020204" charset="-122"/>
                <a:ea typeface="Microsoft YaHei" panose="020B0503020204020204" charset="-122"/>
              </a:rPr>
              <a:t>祂手拿開啟國度的鑰匙，</a:t>
            </a:r>
            <a:endParaRPr lang="en-US" altLang="zh-TW" sz="40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000" b="1" dirty="0">
                <a:latin typeface="Microsoft YaHei" panose="020B0503020204020204" charset="-122"/>
                <a:ea typeface="Microsoft YaHei" panose="020B0503020204020204" charset="-122"/>
              </a:rPr>
              <a:t>我們要被構成能答應祂的呼召，</a:t>
            </a:r>
            <a:endParaRPr lang="en-US" altLang="zh-TW" sz="400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000" b="1" dirty="0">
                <a:latin typeface="Microsoft YaHei" panose="020B0503020204020204" charset="-122"/>
                <a:ea typeface="Microsoft YaHei" panose="020B0503020204020204" charset="-122"/>
              </a:rPr>
              <a:t>在寶座上與祂同坐席。</a:t>
            </a:r>
            <a:endParaRPr lang="zh-TW" altLang="zh-CN" sz="4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22982" y="680492"/>
            <a:ext cx="8167254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22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006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3300" indent="-1003300" algn="just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第八篇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男孩子、天上的爭戰、以及得勝的聖徒</a:t>
            </a:r>
          </a:p>
          <a:p>
            <a:pPr marL="1003300" indent="-1003300" algn="just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31617" y="715646"/>
            <a:ext cx="3277235" cy="5426710"/>
          </a:xfrm>
          <a:prstGeom prst="roundRect">
            <a:avLst>
              <a:gd name="adj" fmla="val 773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05238" y="701040"/>
            <a:ext cx="2684462" cy="5806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婦人生了男孩子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死而復活得勝者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女人中較剛強的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男孩被提寶座前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與大體信徒不同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他們是提到空中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大災難之前被提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在天上起了爭戰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113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男孩子與眾使者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113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龍和牠的眾使者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9113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仇敵在十架受審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得勝者執行審判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藉爭戰執行審判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撒但從天摔下去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13201" y="772795"/>
            <a:ext cx="331406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12:5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婦人生了一個男孩子，是將來要用鐵杖轄管萬國的；她的孩子被提到神和祂的寶座那裏去了。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天上起了爭戰，米迦勒和他的使者與龍爭戰，龍和牠的使者也爭戰，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12:10 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我聽見天上有大聲音說，我們神的救恩、能力、國度、並祂基督的權柄，現在都來到了，因爲那在我們神面前晝夜控告我們弟兄們的控告者，已經被摔下去了。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弟兄們勝過他，是因羔羊的血，並因自己所見證的話，他們雖至於死，也不愛自己的魂生命。</a:t>
            </a: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6489700" y="701040"/>
            <a:ext cx="2771032" cy="5088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得勝弟兄勝魔鬼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954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得勝因羔羊的血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撒但晝夜的控告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認識光照與控告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拒絕無理的控告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信靠寶血尊崇神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常常應用主寶血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得勝因見證的話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告訴人基督的事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宣告得勝及審判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宣告得勝的事實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主耶穌遠超萬名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撒但已踐踏腳下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-08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5" y="6442075"/>
            <a:ext cx="1219200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我們要作男孩子與撒但爭戰，將晝夜控告的從天上摔下去，我們得勝因羔羊的血，不顧性命宣告基督已得勝。</a:t>
            </a:r>
            <a:endParaRPr lang="zh-TW" altLang="zh-CN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4D8CC5AF-9E05-475C-F2B5-1DB96D6FC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4161" y="1068516"/>
            <a:ext cx="2786221" cy="4011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1809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得勝因不畏懼死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不愛己的魂生命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要人憑天然才幹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不受十架的對付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召會失敗的原因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須接受十架破碎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不看重天然才幹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7719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獻上自己作奠祭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基督作酒全傾倒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澆在聖徒的信心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534988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使神完全得滿足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984733"/>
            <a:ext cx="72636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第八篇信息要點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我們要作男孩子與撒但爭戰，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將晝夜控告的從天上摔下去，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我們得勝因羔羊的血，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不顧性命的宣告基督已得勝。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32709" y="602671"/>
            <a:ext cx="8167254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96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4455" y="-8484"/>
            <a:ext cx="9758045" cy="391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8380" indent="-1008380" algn="just" fontAlgn="auto">
              <a:lnSpc>
                <a:spcPts val="25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第九篇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得勝的初熟果子所跟隨的羔羊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704851"/>
            <a:ext cx="3409950" cy="5447518"/>
          </a:xfrm>
          <a:prstGeom prst="roundRect">
            <a:avLst>
              <a:gd name="adj" fmla="val 703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61373" y="753109"/>
            <a:ext cx="3329163" cy="546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5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14:1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我又觀看，看哪，羔羊站在錫安山上，同祂還有十四萬四千人，額上都寫着祂的名，和祂父的名。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5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14:4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這些人未曾與婦女在一起受到玷污，他們原是童身。羔羊無論往那裏去，他們都跟隨祂。他們是從人間買來的，作初熟的果子歸與神和羔羊；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5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5:24	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以諾與神同行，神將他取去，他就不在世了。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5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24:45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這樣，誰是那忠信又精明的奴僕，爲主人所派，管理他的家人，按時分糧給他們？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5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24:46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主人來到，看見他這樣行，那奴僕就有福了。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3805238" y="662305"/>
            <a:ext cx="2756927" cy="54475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初熟果子隨羔羊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率先收割歸於神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被提天上錫安山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被提到主的同在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擊敗撒但滿足神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災前與災後被提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關於被提的豫表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8671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被提示收割作物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8671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根據果子的成熟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8671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兩種作物的收割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作神新鮮的享受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有羔羊與父的名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最早的初熟果子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神聖生命的充滿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成熟生命的彰顯</a:t>
            </a: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457409" y="656590"/>
            <a:ext cx="2756927" cy="5088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憑著信與神同行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52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與神同行的意義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與神同行的禁止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與神同行的遵照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不憑自己的所是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習慣的與神交通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用靈稱頌三一神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與主是一降服主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52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與神同行的憑藉 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不是我乃是基督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信神賞賜尋求者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5260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與神同行的以諾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神聖生命的成熟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直到神將他取去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214409" y="648970"/>
            <a:ext cx="2756927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在使命上盡忠信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將糧分賜給家人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作神忠信的管家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分賜供應神的話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默想揣摩神的話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禱告盡話語職事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有人不愛主顯現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提防貪婪不積財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回想羅德的妻子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必須儆醒並祈求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不可動手打同伴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tabLst>
                <a:tab pos="360363" algn="l"/>
              </a:tabLs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要以恩慈待眾人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tabLst>
                <a:tab pos="360363" algn="l"/>
              </a:tabLs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不辱罵批評弟兄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tabLst>
                <a:tab pos="360363" algn="l"/>
              </a:tabLs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不作主轄管信徒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不與醉酒者為伴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在各種的關係上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逃避青年人私慾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447790"/>
            <a:ext cx="12192635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我們要作初熟果子獻給神，就需跟隨羔羊天天與神同行，作忠信管家供應神的話，愛慕主顯現直到成熟被提。</a:t>
            </a:r>
            <a:endParaRPr lang="zh-TW" sz="200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887457"/>
            <a:ext cx="72636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第九篇信息要點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我們要作初熟果子獻給神，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就需跟隨羔羊天天與神同行，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作忠信管家供應神的話，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愛慕主顯現直到成熟被提。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32709" y="602671"/>
            <a:ext cx="8164602" cy="5525755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45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36195"/>
            <a:ext cx="9805182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第一篇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神忠信的見證人，為著耶穌的見證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40011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-01</a:t>
            </a:r>
          </a:p>
        </p:txBody>
      </p:sp>
      <p:sp>
        <p:nvSpPr>
          <p:cNvPr id="4" name="矩形: 圓角 2"/>
          <p:cNvSpPr>
            <a:spLocks noChangeArrowheads="1"/>
          </p:cNvSpPr>
          <p:nvPr/>
        </p:nvSpPr>
        <p:spPr bwMode="auto">
          <a:xfrm>
            <a:off x="220980" y="597535"/>
            <a:ext cx="3394075" cy="5697220"/>
          </a:xfrm>
          <a:prstGeom prst="roundRect">
            <a:avLst>
              <a:gd name="adj" fmla="val 968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943349" y="521334"/>
            <a:ext cx="3024505" cy="523176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神忠信的見證人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是神的見證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召會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是見證擴大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5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七個純金的燈臺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燈臺象徵三一神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經歷耶穌的見證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產生錘打成的臺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環境使人認識神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接受環境的對付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苦難使人遇見光 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看見燈臺的人子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榮耀基督的異象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光照是神的憐憫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要接受主的光照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要向主敞開自己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要停下自己眼光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不反駁主的說話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5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不斷地活在光中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61290" eaLnBrk="1" fontAlgn="auto" hangingPunct="1">
              <a:lnSpc>
                <a:spcPts val="2800"/>
              </a:lnSpc>
              <a:spcBef>
                <a:spcPts val="600"/>
              </a:spcBef>
              <a:buClr>
                <a:srgbClr val="FFCC00"/>
              </a:buClr>
              <a:buSzPct val="100000"/>
              <a:defRPr/>
            </a:pPr>
            <a:endParaRPr lang="zh-TW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6597419" y="521334"/>
            <a:ext cx="2881226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叄 殿裡事奉的群眾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羔羊的血所買來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從大患難中出來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歷代所經的苦楚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羔羊血洗除罪污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洗淨泡子享生命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群眾手拿棕樹枝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勝過所受的患難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在殿裡晝夜事奉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那日事奉的準備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不再飢餓不再渴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基督應許得飽足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對神真實的敬拜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烈日炎熱不傷人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要用帳幕來覆庇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在神蔭下的生命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避暴雨的隱密處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字方塊 1"/>
          <p:cNvSpPr txBox="1">
            <a:spLocks noChangeArrowheads="1"/>
          </p:cNvSpPr>
          <p:nvPr/>
        </p:nvSpPr>
        <p:spPr bwMode="auto">
          <a:xfrm>
            <a:off x="222885" y="641350"/>
            <a:ext cx="3361690" cy="56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耶穌基督的啟示，就是神賜給祂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1:2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約翰便將神的話，和耶穌基督的見證，凡自己所看見的，都見證出來。</a:t>
            </a:r>
            <a:endParaRPr lang="en-US" altLang="zh-TW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1:5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並從那忠信的見證人、死人中的首生者、為地上君王元首的耶穌基督。</a:t>
            </a:r>
            <a:endParaRPr lang="en-US" altLang="zh-TW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1:9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我約翰，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為神的話和耶穌的見證。</a:t>
            </a:r>
            <a:endParaRPr lang="en-US" altLang="zh-TW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1:12.13  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既轉過來，就看見七個金燈臺；燈臺中間，有一位好像人子，</a:t>
            </a:r>
            <a:endParaRPr lang="en-US" altLang="zh-TW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7:9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看哪，有大批的群眾，</a:t>
            </a:r>
            <a:r>
              <a:rPr lang="en-US" altLang="zh-TW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站在寶座前和羔羊面前，身穿白袍，手拿棕樹枝，</a:t>
            </a:r>
            <a:endParaRPr lang="en-US" altLang="zh-TW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</a:t>
            </a:r>
            <a:r>
              <a:rPr lang="en-US" altLang="zh-TW" sz="2000" b="1" spc="-7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7:15	</a:t>
            </a:r>
            <a:r>
              <a:rPr lang="zh-TW" altLang="en-US" sz="2000" b="1" spc="-7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所以他們在神寶座前，晝夜在祂殿中事奉祂；坐寶座的要用帳幕覆庇他們。</a:t>
            </a:r>
            <a:endParaRPr lang="zh-CN" altLang="en-US" sz="2000" b="1" spc="-7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基督是神忠信的見證人，召會是耶穌之見證的擴大，我們需經錘打成為金燈臺，成為在殿裏事奉的大批群眾。</a:t>
            </a:r>
            <a:endParaRPr 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3" name="Rectangle 144">
            <a:extLst>
              <a:ext uri="{FF2B5EF4-FFF2-40B4-BE49-F238E27FC236}">
                <a16:creationId xmlns:a16="http://schemas.microsoft.com/office/drawing/2014/main" id="{3C3CFE78-8B06-66C3-AE2B-D3E1B9754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860" y="864005"/>
            <a:ext cx="2675255" cy="24018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寶座羔羊的牧養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使人必不致缺乏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主作羔羊餧小羊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擦去一切的眼淚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眼淚神都會記念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得著供應淚止息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600"/>
              </a:lnSpc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喝湧流的三一神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1" y="-49003"/>
            <a:ext cx="7811311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8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第十篇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基督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國度的建立者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以及神的話，萬王之王，萬主之主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62305"/>
            <a:ext cx="3409950" cy="5602605"/>
          </a:xfrm>
          <a:prstGeom prst="roundRect">
            <a:avLst>
              <a:gd name="adj" fmla="val 6909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16292" y="715079"/>
            <a:ext cx="3408680" cy="56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20:1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我又看見一位天使從天降下，手裏拿着無底坑的鑰匙，和一條大鎖鍊。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他捉住那龍，就是古蛇，也就是魔鬼，撒但，把他捆綁一千年，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20:6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在頭一次復活有分的有福了，聖別了，第二次的死在他們身上沒有權柄；他們還要作神和基督的祭司，並要與基督一同作王一千年。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19:11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我看見天開了，並且看哪，有一匹白馬，騎在馬上的，稱爲忠信真實，祂審判、爭戰都憑着公義。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19:13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祂穿着蘸過血的衣服，祂的名稱爲神的話。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19:14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在天上的眾軍，騎着白馬，穿着細麻衣，又白又潔，跟隨着祂。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604" y="629285"/>
            <a:ext cx="2756927" cy="54026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基督要建立國度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爭戰後建立國度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</a:t>
            </a: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清理全地來預備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撒但是難處根源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國度需綑綁撒但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撒但受審未執行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主再來完全執行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撒但扔至無底坑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千年國分兩部分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屬天稱為父的國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屬地是人子的國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六 基督與得勝聖徒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七 夠資格一同作王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八 享受上好的復活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九 復活承受神國度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018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十 要作祭司同作王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Rectangle 144"/>
          <p:cNvSpPr>
            <a:spLocks noChangeArrowheads="1"/>
          </p:cNvSpPr>
          <p:nvPr/>
        </p:nvSpPr>
        <p:spPr bwMode="auto">
          <a:xfrm>
            <a:off x="6583531" y="629285"/>
            <a:ext cx="2655570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基督是萬王之王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954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基督要帶著新婦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587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敵基督集合眾軍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587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人反對神的戰爭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587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仇敵要對神宣戰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587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人竟敢向神挑戰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5877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新郎新婦同爭戰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954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基督要騎著白馬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4036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忠信真實的基督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4036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對神對人都忠信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4036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忠信擊敗反對者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40360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忠信完成神經倫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954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基督來公義審判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2829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除去不義的勢力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2829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世界屈服惡勢力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2829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基督與不義爭戰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28295" eaLnBrk="1" fontAlgn="auto" hangingPunct="1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基督藉爭戰審判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7608" y="948053"/>
            <a:ext cx="2598420" cy="5069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基督稱為神的話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神的話執行審判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藉著說話來爭戰</a:t>
            </a: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藉說話建立次序</a:t>
            </a: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藉說話主宰公義</a:t>
            </a: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藉宣告清理背叛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說出神話的戰士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哈米吉頓的說話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036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基督要管理全地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國度的元首中心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舊約豫言的應驗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變賣一切買國度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完全有權利作王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66370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權柄榮耀全顯明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基督要在地上建立祂的國度，祂是萬王之王萬主之主，帶著祂的新婦清理背叛，藉著說話建立國度管理全地。</a:t>
            </a:r>
            <a:endParaRPr lang="en-US" alt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503071" y="1138094"/>
            <a:ext cx="70105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基督要在地上建立祂的國度，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祂是萬王之王、萬主之主，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要帶著祂的新婦清理背叛，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並藉著說話建立國度管理全地。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884071" y="777770"/>
            <a:ext cx="8068541" cy="5121854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72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10536702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第十一篇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羔羊神在城內的寶座上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96846"/>
            <a:ext cx="3409950" cy="5567767"/>
          </a:xfrm>
          <a:prstGeom prst="roundRect">
            <a:avLst>
              <a:gd name="adj" fmla="val 10111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510" y="598803"/>
            <a:ext cx="2788557" cy="40112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神和羔羊的寶座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神和羔羊乃是一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神作救贖與供應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元首權柄的分賜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信徒裡面的寶座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日常生活的中心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每晨向神的禱告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服從神享生命河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4625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事奉神同祂作王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Rectangle 144"/>
          <p:cNvSpPr>
            <a:spLocks noChangeArrowheads="1"/>
          </p:cNvSpPr>
          <p:nvPr/>
        </p:nvSpPr>
        <p:spPr bwMode="auto">
          <a:xfrm>
            <a:off x="6619875" y="570501"/>
            <a:ext cx="2637790" cy="60983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叁 清明天上有寶座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75260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活物頭上有水晶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75260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神與人沒有間隔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75260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三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維持清潔的良心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75260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基督管治的同在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在靈裏神的寶座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寶座的管治之下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寶座使神旨完成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基督屬天的管治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lvl="0" indent="175260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lvl="0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神人耶穌坐寶座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lvl="0" indent="180975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神成為人坐寶座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lvl="0" indent="180975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看哪一人在寶座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lvl="0" indent="180975" eaLnBrk="1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彰顯神為神掌權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神在人裏得彰顯</a:t>
            </a:r>
            <a:endParaRPr lang="en-US" altLang="zh-CN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神要使人登寶座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率領眾子進榮耀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indent="0" eaLnBrk="1" fontAlgn="auto" hangingPunct="1">
              <a:lnSpc>
                <a:spcPts val="29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-11</a:t>
            </a: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22250" y="690661"/>
            <a:ext cx="3408680" cy="596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我立刻就在靈裏；看哪，有一個寶座安置在天上，又有一位坐在寶座上。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4:3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那位坐着的，顯出來的樣子好像碧玉和紅寶石，又有虹圍着寶座，顯出來的樣子好像綠寶石。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1:22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活物的頭以上有穹蒼的樣式，看着像可畏的水晶，鋪張在活物的頭以上。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1:26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在他們頭以上的穹蒼之上，有寶座的樣式，像藍寶石的樣子；在寶座的樣式以上，有一位的樣式好像人的樣子。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3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1:27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我見從祂腰以上，看來好像光耀的金銀合金，有彷彿火的樣子四面包圍；又見從祂腰以下，有彷彿火的樣子。祂周圍都有光輝。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信徒的生活該有神和羔羊的寶座，享受其救贖與供應，藉著清明的天無間隔的交通，成為與神同坐寶座的人。</a:t>
            </a:r>
            <a:endParaRPr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CBB6213D-BCB2-CE0A-437F-53102808B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2473" y="553356"/>
            <a:ext cx="2637790" cy="54475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伍 寶座上人的樣子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75260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腰以上金銀合金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L="0" marR="0" lvl="0" indent="175260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神的性情與救贖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腰以下火的樣子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+mn-ea"/>
              </a:rPr>
              <a:t>四 神的光照與焚燒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174625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焚燒後成為合金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+mn-ea"/>
            </a:endParaRPr>
          </a:p>
          <a:p>
            <a:pPr marR="0" lvl="0" indent="358775" algn="l" defTabSz="914400" rtl="0" eaLnBrk="1" fontAlgn="auto" latinLnBrk="0" hangingPunct="1">
              <a:lnSpc>
                <a:spcPts val="28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-17462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陸 寶座有虹的光輝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63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神與人堅立的約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63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公義聖別與榮耀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1841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神的屬性阻絕人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1841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十架滿足神要求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1841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在基督裏得彰顯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1841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聖城根基似彩虹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marL="174625" indent="184150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虹是生活的總結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126A261-1C96-EA24-F265-7D7610E5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063" y="4269313"/>
            <a:ext cx="2530837" cy="19898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1932710" y="905088"/>
            <a:ext cx="80685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第十一篇信息要點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信徒的生活該有神和羔羊的寶座，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享受其救贖與供應，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藉著清明的天無間隔的交通，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成為與神同坐寶座的人。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581150" y="602672"/>
            <a:ext cx="8420100" cy="5121854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5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-1" y="-6985"/>
            <a:ext cx="10252953" cy="420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 eaLnBrk="1" hangingPunct="1">
              <a:lnSpc>
                <a:spcPts val="2800"/>
              </a:lnSpc>
              <a:spcBef>
                <a:spcPts val="120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第十二篇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基督要來施行賞罰，照在暗處的燈，以及基督要像晨星暗中向祂的得勝者顯現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708660"/>
            <a:ext cx="3209925" cy="5621020"/>
          </a:xfrm>
          <a:prstGeom prst="roundRect">
            <a:avLst>
              <a:gd name="adj" fmla="val 12522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2200" y="651510"/>
            <a:ext cx="2780030" cy="6165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主要來施行賞罰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一</a:t>
            </a: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警告人祂必快來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二</a:t>
            </a: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審判台前受賞罰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三 賞罰原文意工價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四 賞罰一切屬祂者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在主前有賞有罰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遵守豫言的有福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遵守的要得賞賜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照人勞苦的行為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五 國度賞罰的依據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六 按著行為的善惡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七 要受到主的察驗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八 得救後如何事奉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九 工程是否能存留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十 主來審判定賞罰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十一 在基督審判台前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460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2230" y="654685"/>
            <a:ext cx="2738755" cy="47005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貳 留意申言者的話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一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如照在暗處的燈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今世如黑夜暗處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2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話引人進入光明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直到日頭的顯現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二 要直等到天發亮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照透背道的黑暗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等候主隱密來臨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主來是公義日頭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晨星是對儆醒者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引到那發亮的天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36195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先在人心裏出現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980" y="723265"/>
            <a:ext cx="318706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林後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5:10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因爲我們眾人，必要在基督的審判臺前顯露出來，叫各人按着本身所行的，或善或惡，受到應得的報應。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0" algn="just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22:12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看哪，我必快來！賞罰在我，我要照各人所行的報應他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</a:p>
          <a:p>
            <a:pPr indent="0" algn="just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22:16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 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…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我是大衞的根，又是他的後裔，我是明亮的晨星。</a:t>
            </a:r>
          </a:p>
          <a:p>
            <a:pPr indent="0" algn="just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彼後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1:19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我們並有申言者更確定的話，你們留意這話，如同留意照在暗處的燈，直等到天發亮，晨星在你們心裏出現，你們就作得好了；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0" algn="just" fontAlgn="auto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22:20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見證這些事的說，是的，我必快來！阿們。主耶穌阿，我願你來！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TW" altLang="en-US" sz="2000" b="1" dirty="0">
                <a:latin typeface="Microsoft YaHei" panose="020B0503020204020204" charset="-122"/>
                <a:ea typeface="Microsoft YaHei" panose="020B0503020204020204" charset="-122"/>
              </a:rPr>
              <a:t>審判台要按個人行為有賞罰，得勝者必定留意申言者的話，得著主的顯現如晨星，從深處呼喊主阿願祢快來。</a:t>
            </a:r>
            <a:endParaRPr lang="zh-TW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id="{F3DC231C-CE29-1B03-EA2F-CA1D15543DE4}"/>
              </a:ext>
            </a:extLst>
          </p:cNvPr>
          <p:cNvSpPr txBox="1"/>
          <p:nvPr/>
        </p:nvSpPr>
        <p:spPr>
          <a:xfrm>
            <a:off x="9232265" y="645160"/>
            <a:ext cx="2738755" cy="47293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叁 我是明亮的晨星</a:t>
            </a: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一 基督是明亮晨星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二 對儆醒者是晨星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三 晨星賜給得勝者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四 與聖徒被提有關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五 最黑暗前刻出現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六 大災難後將破曉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七 之前提接得勝者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八 向儆醒的人顯現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九 不作鬆懶的信徒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十 先嘗久離的新鮮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十一 聖經結束的禱告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indent="180975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十二 主耶穌我願祢來 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247089" y="962996"/>
            <a:ext cx="840793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第十二篇信息要點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審判台要按個人行為有賞罰，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得勝者必定留意申言者的話，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得著主的顯現如晨星，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從深處呼喊主阿願祢快來。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55259" y="602672"/>
            <a:ext cx="8608979" cy="5121854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14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162735"/>
            <a:ext cx="726367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第一篇信息要點</a:t>
            </a:r>
            <a:endParaRPr lang="en-US" altLang="zh-TW" sz="40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2400"/>
              </a:spcBef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基督是神忠信的見證人，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1800"/>
              </a:spcBef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召會是耶穌見證的擴大，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1800"/>
              </a:spcBef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我們需經錘打成為金燈臺，</a:t>
            </a:r>
            <a:endParaRPr lang="en-US" altLang="zh-TW" sz="4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1800"/>
              </a:spcBef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成為在殿裏事奉的大批群眾。</a:t>
            </a:r>
          </a:p>
          <a:p>
            <a:pPr algn="ctr">
              <a:spcBef>
                <a:spcPts val="1200"/>
              </a:spcBef>
            </a:pPr>
            <a:r>
              <a:rPr lang="zh-TW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2012373" y="699447"/>
            <a:ext cx="804602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TW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69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0" y="0"/>
            <a:ext cx="101644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3300" indent="-1003300" algn="just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第二篇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基督拿著死亡和陰間的鑰匙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5" name="矩形: 圓角 2"/>
          <p:cNvSpPr>
            <a:spLocks noChangeArrowheads="1"/>
          </p:cNvSpPr>
          <p:nvPr/>
        </p:nvSpPr>
        <p:spPr bwMode="auto">
          <a:xfrm>
            <a:off x="220980" y="647346"/>
            <a:ext cx="3277235" cy="5563870"/>
          </a:xfrm>
          <a:prstGeom prst="roundRect">
            <a:avLst>
              <a:gd name="adj" fmla="val 837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144"/>
          <p:cNvSpPr>
            <a:spLocks noChangeArrowheads="1"/>
          </p:cNvSpPr>
          <p:nvPr/>
        </p:nvSpPr>
        <p:spPr bwMode="auto">
          <a:xfrm>
            <a:off x="3805555" y="551180"/>
            <a:ext cx="2694305" cy="5950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祂是首先末後者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4922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基督必完成這事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4922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基督是始也是終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828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無人在前或在後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828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萬有起源與終結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8288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無祂萬有無始終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4922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基督必建成召會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670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主的工作必完成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670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主是有始並有終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26670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祂必完成主恢復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祂是活而新鮮的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  祂是死過又活的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76213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主曾受過死的苦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76213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死亡不能拘禁祂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76213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主復活存到永遠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600"/>
              </a:lnSpc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四 基督在裡面活著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34950" y="647346"/>
            <a:ext cx="3230245" cy="525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我一看見，就仆倒在祂腳前，像死了一樣。祂用右手按着我說，不要懼怕；我是首先的，我是末後的，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1:18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又是那活着的；我曾死過，看哪，現在又活了，直活到永永遠遠，並且拿着死亡和陰間的鑰匙。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12:11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弟兄們勝過他，是因羔羊的血，並因自己所見證的話，他們雖至於死，也不愛自己的魂生命。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2:24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神卻將死的痛苦解除，叫祂復活了，因爲祂不能被死拘禁。</a:t>
            </a:r>
          </a:p>
          <a:p>
            <a:pPr indent="0" algn="just" fontAlgn="auto" latinLnBrk="0">
              <a:lnSpc>
                <a:spcPts val="22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3:10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使我認識基督、並祂復活的大能、以及同祂受苦的交通，模成祂的死，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9270608" y="538328"/>
            <a:ext cx="2921391" cy="63067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 基督掌握著死亡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人犯罪被死拘留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召會不受死限制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十架廢死勝陰間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死想要拘留基督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死不能毀壞基督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死不能拘禁復活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基督從死裡復活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死無毒刺和能力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死亡陰間的鑰匙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基督手拿這鑰匙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 人無法勝過死亡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要給基督有地位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不讓死亡能猖狂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手持鑰匙的權柄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掌控死亡和陰間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 讚美主手持鑰匙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800"/>
              </a:lnSpc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-02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15498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1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基督是首先也是末後，祂曾死過現在又活了，祂下到無底坑向墮落天使宣揚，祂掌握死亡和陰間的鑰匙。</a:t>
            </a:r>
          </a:p>
        </p:txBody>
      </p:sp>
      <p:sp>
        <p:nvSpPr>
          <p:cNvPr id="2" name="Rectangle 144">
            <a:extLst>
              <a:ext uri="{FF2B5EF4-FFF2-40B4-BE49-F238E27FC236}">
                <a16:creationId xmlns:a16="http://schemas.microsoft.com/office/drawing/2014/main" id="{8C4CC687-CFF7-A83F-0851-CF660E119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827" y="551180"/>
            <a:ext cx="2694305" cy="57360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18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 主在陰間的宣揚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對受監禁的天使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在靈裡宣揚得勝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在他他拉的監獄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 一星從天落到地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 撒但被摔到地上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天使被比喻作星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撒但是明亮之星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基督曾下無底坑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無底坑這詞原文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這坑是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鬼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的住處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蝗蟲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出沒的地方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敵基督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上來之處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撒但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監禁的地方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基督遊歷的陰間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600"/>
              </a:lnSpc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基督從此地復活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1162735"/>
            <a:ext cx="726367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</a:t>
            </a:r>
            <a:r>
              <a:rPr lang="zh-TW" altLang="en-US" sz="4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基督是首先也是末後，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祂曾死過現在又活了，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祂下到無底坑向墮落天使宣揚，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</a:t>
            </a: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掌握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死亡和陰間的鑰匙。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53491" y="675408"/>
            <a:ext cx="8167254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437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4455" y="1244"/>
            <a:ext cx="9758045" cy="391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8380" indent="-1008380" algn="just" fontAlgn="auto">
              <a:lnSpc>
                <a:spcPts val="2500"/>
              </a:lnSpc>
              <a:spcBef>
                <a:spcPts val="12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第三篇</a:t>
            </a: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　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基督是人子在金燈臺中間行走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681990"/>
            <a:ext cx="3409950" cy="5579745"/>
          </a:xfrm>
          <a:prstGeom prst="roundRect">
            <a:avLst>
              <a:gd name="adj" fmla="val 1175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56540" y="740697"/>
            <a:ext cx="3374390" cy="54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1:12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我轉過身來，要看是誰發聲與我說話；旣轉過來，就看見七個金燈臺；</a:t>
            </a:r>
          </a:p>
          <a:p>
            <a:pPr indent="0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1:13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燈臺中間，有一位好像人子，身穿長袍，直垂到腳，胸間束着金帶。</a:t>
            </a:r>
          </a:p>
          <a:p>
            <a:pPr indent="0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1:14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祂的頭與髮皆白，如白羊毛、如雪，眼目如同火焰，</a:t>
            </a:r>
          </a:p>
          <a:p>
            <a:pPr indent="0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1:15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腳好像在爐中煅煉過明亮的銅，聲音如同眾水的聲音。</a:t>
            </a:r>
          </a:p>
          <a:p>
            <a:pPr indent="0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1:16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祂右手中拿着七星，從祂口中出來一把兩刃的利劍，面貌如同烈日中天發光。</a:t>
            </a:r>
          </a:p>
          <a:p>
            <a:pPr indent="0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1:18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又是那活着的；我曾死過，看哪，現在又活了，直活到永永遠遠，並且拿着死亡和陰間的鑰匙。</a:t>
            </a:r>
          </a:p>
        </p:txBody>
      </p:sp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3823711" y="651063"/>
            <a:ext cx="2756927" cy="56046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看見金燈臺的人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081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一個城一個召會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081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正確立場的特徵</a:t>
            </a:r>
            <a:endParaRPr lang="en-US" altLang="zh-CN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神子民不可分裂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聚在獨一的名裏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調和之靈裏聚集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036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應用基督的十架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有分耶穌的患難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在耶穌裏的受苦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基督也一同受苦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經歷患難進國度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過釘十架的生活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6195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有分受苦的學習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有分耶穌的國度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 有分耶穌的忍耐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0975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9334500" y="651063"/>
            <a:ext cx="2660264" cy="51429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伍 主腳如明亮的銅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陸 主的聲音如眾水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柒 主手中握著使者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擔負耶穌的見證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傳達屬天的信息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基督來擔負責任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捌 主口中出來利劍 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玖 主面如烈日發光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拾 主是首先與末後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拾壹 主掌握死亡陰間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廢除死勝過陰間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我們該有的操練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-03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r"/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看見金燈臺異象的人，必定有分耶穌的患難、國度與忍耐，因看見祂的所是與所作，要照料加強祂的眾召會。</a:t>
            </a:r>
          </a:p>
        </p:txBody>
      </p:sp>
      <p:sp>
        <p:nvSpPr>
          <p:cNvPr id="4" name="Rectangle 144">
            <a:extLst>
              <a:ext uri="{FF2B5EF4-FFF2-40B4-BE49-F238E27FC236}">
                <a16:creationId xmlns:a16="http://schemas.microsoft.com/office/drawing/2014/main" id="{7CCE3A73-87ED-A287-8DC2-56561191C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164" y="651063"/>
            <a:ext cx="2756927" cy="55661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 作大祭司的人子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 主胸間束著金帶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indent="361950" eaLnBrk="1" hangingPunct="1">
              <a:lnSpc>
                <a:spcPts val="2700"/>
              </a:lnSpc>
              <a:buClr>
                <a:srgbClr val="FFCC00"/>
              </a:buClr>
              <a:buSzPct val="100000"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在愛裡照料召會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indent="3619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在神性裏來餧養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用人性顧惜召會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indent="3619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祂使燈正確合宜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祂修剪除去消極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180975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 用神性餧養召會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indent="3619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藉祂豐滿的職事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用新油供應充滿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36195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00000"/>
              <a:buFontTx/>
              <a:buNone/>
              <a:tabLst/>
              <a:defRPr/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供應是在召會中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叁 主的頭與髮皆白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2700"/>
              </a:lnSpc>
              <a:spcBef>
                <a:spcPts val="120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 主的七眼如火焰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 眼目為神的行動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76213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 火焰為神的審判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89546" y="1100150"/>
            <a:ext cx="7833012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第三篇信息要點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看見金燈臺異象的人，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必定有分耶穌的患難、國度與忍耐，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看見祂的所是與所作，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要來照料加強祂的眾召會。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53490" y="675408"/>
            <a:ext cx="8445377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68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-9983"/>
            <a:ext cx="7027545" cy="4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2675" indent="-1082675" algn="just">
              <a:lnSpc>
                <a:spcPts val="2900"/>
              </a:lnSpc>
              <a:spcBef>
                <a:spcPts val="1800"/>
              </a:spcBef>
              <a:buNone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第四篇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  <a:sym typeface="+mn-ea"/>
              </a:rPr>
              <a:t>獅子羔羊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6" name="矩形: 圓角 2"/>
          <p:cNvSpPr>
            <a:spLocks noChangeArrowheads="1"/>
          </p:cNvSpPr>
          <p:nvPr/>
        </p:nvSpPr>
        <p:spPr bwMode="auto">
          <a:xfrm>
            <a:off x="220980" y="719455"/>
            <a:ext cx="3409950" cy="5414010"/>
          </a:xfrm>
          <a:prstGeom prst="roundRect">
            <a:avLst>
              <a:gd name="adj" fmla="val 841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221615" y="767715"/>
            <a:ext cx="3408680" cy="54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lr>
                <a:srgbClr val="E5E5FF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lr>
                <a:srgbClr val="A886E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5:5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看哪，猶大支派中的獅子，大衞的根，祂已得勝，能以展開那書卷，揭開它的七印。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5:6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我又看見寶座與四活物中間，並眾長老中間，有羔羊站立，像是剛被殺過的，有七角和七眼，就是神的七靈，奉差遣往全地去的。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5:7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這羔羊前來，從坐寶座的右手中拿了書卷。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5:9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他們唱新歌，說，你配拿書卷，配揭開它的七印，因爲你曾被殺，用自己的血從各支派、各方言、各民族、各邦國中，買了人來歸與神，</a:t>
            </a:r>
          </a:p>
          <a:p>
            <a:pPr indent="0" algn="just" fontAlgn="auto" latinLnBrk="0">
              <a:lnSpc>
                <a:spcPts val="2100"/>
              </a:lnSpc>
              <a:spcBef>
                <a:spcPts val="40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啓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5:10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又叫他們成爲國度，作祭司，歸與我們的神；他們要在地上執掌王權。</a:t>
            </a:r>
          </a:p>
        </p:txBody>
      </p:sp>
      <p:sp>
        <p:nvSpPr>
          <p:cNvPr id="9" name="Rectangle 144"/>
          <p:cNvSpPr>
            <a:spLocks noChangeArrowheads="1"/>
          </p:cNvSpPr>
          <p:nvPr/>
        </p:nvSpPr>
        <p:spPr bwMode="auto">
          <a:xfrm>
            <a:off x="3826510" y="629285"/>
            <a:ext cx="2915285" cy="37579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壹</a:t>
            </a:r>
            <a:r>
              <a:rPr lang="en-US" altLang="zh-CN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耶穌基督的描繪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貳 基督是得勝獅子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tabLst>
                <a:tab pos="180975" algn="l"/>
              </a:tabLs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抵擋仇敵的戰士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tabLst>
                <a:tab pos="180975" algn="l"/>
              </a:tabLs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夠資格展開書卷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tabLst>
                <a:tab pos="180975" algn="l"/>
              </a:tabLs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基督是大衛的根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tabLst>
                <a:tab pos="180975" algn="l"/>
              </a:tabLst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基督是獅子羔羊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tabLst>
                <a:tab pos="180975" algn="l"/>
              </a:tabLst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除去神旨的攔阻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700"/>
              </a:lnSpc>
              <a:buClr>
                <a:srgbClr val="FFCC00"/>
              </a:buClr>
              <a:buSzPct val="100000"/>
              <a:tabLst>
                <a:tab pos="180975" algn="l"/>
              </a:tabLst>
              <a:defRPr/>
            </a:pP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配展開經綸書卷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0" eaLnBrk="1" fontAlgn="auto" hangingPunct="1">
              <a:lnSpc>
                <a:spcPts val="2700"/>
              </a:lnSpc>
              <a:spcBef>
                <a:spcPts val="1800"/>
              </a:spcBef>
              <a:buClr>
                <a:srgbClr val="FFCC00"/>
              </a:buClr>
              <a:buSzPct val="100000"/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3" name="Rectangle 144"/>
          <p:cNvSpPr>
            <a:spLocks noChangeArrowheads="1"/>
          </p:cNvSpPr>
          <p:nvPr/>
        </p:nvSpPr>
        <p:spPr bwMode="auto">
          <a:xfrm>
            <a:off x="6609715" y="629285"/>
            <a:ext cx="2655570" cy="58418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1pPr>
            <a:lvl2pPr marL="1778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2pPr>
            <a:lvl3pPr marL="4445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defRPr>
            </a:lvl9pPr>
          </a:lstStyle>
          <a:p>
            <a:pPr indent="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叁 基督是被殺羔羊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492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主升天後的景象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像約翰顯為羔羊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主基督是救贖主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爭戰是為著救贖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基督是獅子羔羊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492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</a:t>
            </a:r>
            <a:r>
              <a:rPr lang="en-US" altLang="zh-CN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羔羊站立為行政</a:t>
            </a:r>
            <a:endParaRPr lang="zh-CN" altLang="en-US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492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</a:t>
            </a: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羔羊像剛被殺過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492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羔羊頭上有七角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角是爭戰的力量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羔羊有爭戰的角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爭戰完整的行動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49225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zh-TW" altLang="en-US" sz="2000" b="1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羔羊頭上有七眼</a:t>
            </a:r>
            <a:endParaRPr lang="en-US" altLang="zh-TW" sz="2000" b="1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為著鑒察並搜尋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建造頂石有七眼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七靈奉差往全地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七眼就是神七靈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 eaLnBrk="1" fontAlgn="auto" hangingPunct="1">
              <a:lnSpc>
                <a:spcPts val="2500"/>
              </a:lnSpc>
              <a:spcBef>
                <a:spcPts val="0"/>
              </a:spcBef>
              <a:buClr>
                <a:srgbClr val="FFCC00"/>
              </a:buClr>
              <a:buSzPct val="100000"/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七靈是羔羊七眼</a:t>
            </a:r>
            <a:endParaRPr lang="en-US" altLang="zh-CN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99905" y="628015"/>
            <a:ext cx="2677160" cy="5421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肆 神寶座前的七靈</a:t>
            </a:r>
            <a:endParaRPr lang="zh-CN" altLang="en-US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</a:t>
            </a:r>
            <a:r>
              <a: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神的靈加強七倍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神的靈功用往前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三 神的靈為著行動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四 七靈使召會往前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五 七倍之靈的經歷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en-US" altLang="zh-CN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伍 被贖萬民唱新歌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80975" fontAlgn="auto">
              <a:lnSpc>
                <a:spcPts val="26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一 讚美基督剛被殺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>
              <a:lnSpc>
                <a:spcPts val="2600"/>
              </a:lnSpc>
              <a:buClr>
                <a:srgbClr val="FFCC00"/>
              </a:buClr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二 唯有基督配揭印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>
              <a:lnSpc>
                <a:spcPts val="2600"/>
              </a:lnSpc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1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得勝獅子勝撒但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>
              <a:lnSpc>
                <a:spcPts val="2600"/>
              </a:lnSpc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救贖羔羊除去罪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>
              <a:lnSpc>
                <a:spcPts val="2600"/>
              </a:lnSpc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基督完成神經倫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>
              <a:lnSpc>
                <a:spcPts val="2600"/>
              </a:lnSpc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配揭開經綸奧秘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361950">
              <a:lnSpc>
                <a:spcPts val="2600"/>
              </a:lnSpc>
              <a:buClr>
                <a:srgbClr val="FFCC00"/>
              </a:buClr>
              <a:defRPr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 基督配得著讚美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  <a:p>
            <a:pPr indent="176213" fontAlgn="auto">
              <a:lnSpc>
                <a:spcPts val="2800"/>
              </a:lnSpc>
              <a:spcBef>
                <a:spcPts val="0"/>
              </a:spcBef>
              <a:buClr>
                <a:srgbClr val="FFCC00"/>
              </a:buClr>
              <a:defRPr/>
            </a:pP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+mn-ea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29240" y="41275"/>
            <a:ext cx="1762760" cy="398780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冬訓</a:t>
            </a:r>
            <a:r>
              <a:rPr lang="en-US" alt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-04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0" y="6454775"/>
            <a:ext cx="12192000" cy="400110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TW" altLang="en-US" sz="2000" b="1" dirty="0">
                <a:solidFill>
                  <a:schemeClr val="tx1"/>
                </a:solidFill>
                <a:latin typeface="Microsoft YaHei" panose="020B0503020204020204" charset="-122"/>
                <a:ea typeface="Microsoft YaHei" panose="020B0503020204020204" charset="-122"/>
              </a:rPr>
              <a:t>基督是得勝的獅子已戰勝仇敵，祂配展開神經綸的書卷；祂也是剛被殺的羔羊，有神的七靈七眼要往全地去</a:t>
            </a:r>
            <a:r>
              <a:rPr lang="zh-TW" altLang="zh-TW" sz="2000" b="1" kern="100" dirty="0">
                <a:effectLst/>
                <a:ea typeface="Microsoft YaHei UI" panose="020B0503020204020204" pitchFamily="34" charset="-122"/>
                <a:cs typeface="Cordia New" panose="020B0304020202020204" pitchFamily="34" charset="-34"/>
              </a:rPr>
              <a:t>。</a:t>
            </a:r>
            <a:endParaRPr lang="zh-TW" altLang="zh-CN" sz="2000" b="1" dirty="0">
              <a:solidFill>
                <a:schemeClr val="tx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5BA9B369-24AD-4B54-4E63-3C59BFB9F389}"/>
              </a:ext>
            </a:extLst>
          </p:cNvPr>
          <p:cNvSpPr txBox="1"/>
          <p:nvPr/>
        </p:nvSpPr>
        <p:spPr>
          <a:xfrm>
            <a:off x="2464160" y="984733"/>
            <a:ext cx="726367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第四篇信息要點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基督是得勝的獅子已戰勝仇敵，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祂配展開神經綸的書卷；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祂也是剛被殺的羔羊，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有神的七靈七眼要往全地去。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D5C9E9A-5FC6-2795-B84E-D3A7B55C1BD8}"/>
              </a:ext>
            </a:extLst>
          </p:cNvPr>
          <p:cNvSpPr/>
          <p:nvPr/>
        </p:nvSpPr>
        <p:spPr bwMode="auto">
          <a:xfrm>
            <a:off x="1953491" y="675408"/>
            <a:ext cx="8167254" cy="5019857"/>
          </a:xfrm>
          <a:prstGeom prst="roundRect">
            <a:avLst/>
          </a:prstGeom>
          <a:noFill/>
          <a:ln w="38100">
            <a:solidFill>
              <a:srgbClr val="00FFFF"/>
            </a:solidFill>
          </a:ln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超研澤中特圓" pitchFamily="49" charset="-120"/>
              <a:ea typeface="超研澤中特圓" pitchFamily="49" charset="-120"/>
              <a:cs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003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hkNzRiZmM2NTRlZmE5MjY0Y2ZhNDNmNWZlOGU3M2YifQ=="/>
  <p:tag name="KSO_WPP_MARK_KEY" val="97e1d04d-06d7-49d8-93eb-51da8cf5648f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超研澤中特圓" pitchFamily="49" charset="-120"/>
            <a:ea typeface="超研澤中特圓" pitchFamily="49" charset="-120"/>
            <a:cs typeface="新細明體" panose="02020500000000000000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34900</TotalTime>
  <Words>6069</Words>
  <Application>Microsoft Office PowerPoint</Application>
  <PresentationFormat>寬螢幕</PresentationFormat>
  <Paragraphs>669</Paragraphs>
  <Slides>25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Microsoft YaHei</vt:lpstr>
      <vt:lpstr>Microsoft YaHei UI</vt:lpstr>
      <vt:lpstr>超研澤中特圓</vt:lpstr>
      <vt:lpstr>微軟正黑體</vt:lpstr>
      <vt:lpstr>Arial</vt:lpstr>
      <vt:lpstr>Calibri</vt:lpstr>
      <vt:lpstr>Garamond</vt:lpstr>
      <vt:lpstr>Wingdings</vt:lpstr>
      <vt:lpstr>Stream</vt:lpstr>
      <vt:lpstr>冬季訓練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國殤節特會 美國 網上特會</dc:title>
  <dc:creator>建 徐熊</dc:creator>
  <cp:lastModifiedBy>User</cp:lastModifiedBy>
  <cp:revision>275</cp:revision>
  <dcterms:created xsi:type="dcterms:W3CDTF">2021-05-07T08:39:00Z</dcterms:created>
  <dcterms:modified xsi:type="dcterms:W3CDTF">2025-12-28T23:29:22Z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4320C37C2BBE495B82BDD70668A7C435_13</vt:lpwstr>
  </property>
</Properties>
</file>