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2"/>
    <p:sldId id="272" r:id="rId3"/>
    <p:sldId id="287" r:id="rId4"/>
    <p:sldId id="289" r:id="rId5"/>
    <p:sldId id="275" r:id="rId6"/>
    <p:sldId id="276" r:id="rId7"/>
    <p:sldId id="277" r:id="rId8"/>
    <p:sldId id="288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4" autoAdjust="0"/>
  </p:normalViewPr>
  <p:slideViewPr>
    <p:cSldViewPr snapToGrid="0">
      <p:cViewPr varScale="1">
        <p:scale>
          <a:sx n="79" d="100"/>
          <a:sy n="79" d="100"/>
        </p:scale>
        <p:origin x="2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EA680-B737-4C2A-93E0-9CFE17B2FA6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F15DD-D4F4-4F33-BE3A-EAC8BF7E56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50747C-7594-4E56-B643-5109EBEA3E39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charset="-120"/>
                <a:cs typeface="+mn-cs"/>
              </a:rPr>
              <a:t>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charset="-120"/>
              <a:cs typeface="+mn-cs"/>
            </a:endParaRPr>
          </a:p>
        </p:txBody>
      </p:sp>
      <p:sp>
        <p:nvSpPr>
          <p:cNvPr id="7170" name="投影片圖像版面配置區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171" name="備忘稿版面配置區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CE9A0-066E-40CC-9D28-99359AFC41A0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超研澤中特圓" pitchFamily="49" charset="-120"/>
                <a:cs typeface="+mn-cs"/>
              </a:rPr>
              <a:t>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aramond" panose="02020404030301010803" pitchFamily="18" charset="0"/>
              <a:ea typeface="超研澤中特圓" pitchFamily="49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投影片影像版面配置區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218" name="備忘稿版面配置區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219" name="投影片編號版面配置區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2DCC33-6A83-45AF-8308-A4FB20B3ACAD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charset="-120"/>
                <a:cs typeface="+mn-cs"/>
              </a:rPr>
              <a:t>2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版面配置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420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F15DD-D4F4-4F33-BE3A-EAC8BF7E56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6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F15DD-D4F4-4F33-BE3A-EAC8BF7E56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/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9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10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11" name="Freeform 7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kumimoji="1" lang="zh-TW" altLang="en-US" sz="1800"/>
              </a:p>
            </p:txBody>
          </p:sp>
          <p:sp>
            <p:nvSpPr>
              <p:cNvPr id="12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</p:grpSp>
        <p:sp>
          <p:nvSpPr>
            <p:cNvPr id="6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kumimoji="1" lang="zh-TW" altLang="en-US" sz="1800"/>
            </a:p>
          </p:txBody>
        </p:sp>
        <p:sp>
          <p:nvSpPr>
            <p:cNvPr id="7" name="Freeform 10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8 h 1906"/>
                <a:gd name="T4" fmla="*/ 6345 w 5740"/>
                <a:gd name="T5" fmla="*/ 198 h 1906"/>
                <a:gd name="T6" fmla="*/ 63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kumimoji="1" lang="zh-TW" altLang="en-US" sz="1800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87AC914-DD62-4BFB-9A1A-549147D218F2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BCB4EF-3A88-4F93-ADB3-B6DFD471F91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5366AE-9806-4067-BBDE-3FDAB453853C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3EA0AA-DE6A-412D-81B7-92FE696291D0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56DC3A-B9CD-4823-AFEA-B9D0DF87017D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BCF7FC-8D7E-493E-AB2D-EF89DCCFA3E6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723DE5-1B3E-4426-B38C-430DC2C1CE6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B03A1A-31B1-4D01-BEF6-ED539BD8DA0E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E2C23B-DD8E-4BB0-BFB3-D7015BBDA5D1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2BBAF3-0EFB-486C-8EF6-3C1FF8D493C4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B82EA0-0F58-4BD6-B4A1-81743BF5B8E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kumimoji="0" sz="120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fld id="{5113AD9A-C2DA-476F-A737-21CF0AB02788}" type="slidenum">
              <a:rPr lang="en-US" altLang="zh-TW"/>
              <a:t>‹#›</a:t>
            </a:fld>
            <a:endParaRPr lang="en-US" altLang="zh-TW"/>
          </a:p>
        </p:txBody>
      </p:sp>
      <p:grpSp>
        <p:nvGrpSpPr>
          <p:cNvPr id="1028" name="Group 4"/>
          <p:cNvGrpSpPr/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29" name="Group 5"/>
            <p:cNvGrpSpPr/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4103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4104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1038" name="Freeform 9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kumimoji="1" lang="zh-TW" altLang="en-US" sz="1800"/>
              </a:p>
            </p:txBody>
          </p:sp>
          <p:sp>
            <p:nvSpPr>
              <p:cNvPr id="4106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</p:grpSp>
        <p:sp>
          <p:nvSpPr>
            <p:cNvPr id="4107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kumimoji="1" lang="zh-TW" altLang="en-US" sz="1800"/>
            </a:p>
          </p:txBody>
        </p:sp>
        <p:sp>
          <p:nvSpPr>
            <p:cNvPr id="1034" name="Freeform 12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8 h 1906"/>
                <a:gd name="T4" fmla="*/ 6345 w 5740"/>
                <a:gd name="T5" fmla="*/ 198 h 1906"/>
                <a:gd name="T6" fmla="*/ 63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kumimoji="1" lang="zh-TW" altLang="en-US" sz="1800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noProof="1"/>
              <a:t>按一下以編輯母片標題樣式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kumimoji="0" sz="120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noProof="1"/>
              <a:t>按一下以編輯母片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0"/>
            <a:ext cx="12192000" cy="681355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54262" y="871174"/>
            <a:ext cx="7483475" cy="152240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感恩節特會</a:t>
            </a:r>
            <a:endParaRPr kumimoji="1" lang="en-US" altLang="zh-TW" sz="4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7504" y="2134958"/>
            <a:ext cx="10846191" cy="1682750"/>
          </a:xfrm>
        </p:spPr>
        <p:txBody>
          <a:bodyPr/>
          <a:lstStyle/>
          <a:p>
            <a:pPr marL="0" indent="0" algn="ctr" eaLnBrk="1" hangingPunct="1">
              <a:lnSpc>
                <a:spcPct val="145000"/>
              </a:lnSpc>
              <a:buNone/>
              <a:defRPr/>
            </a:pPr>
            <a:r>
              <a:rPr kumimoji="1" lang="zh-TW" altLang="en-US" sz="4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總 題</a:t>
            </a:r>
            <a:endParaRPr kumimoji="1" lang="zh-TW" altLang="en-US" sz="28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algn="ctr" eaLnBrk="1" latinLnBrk="0" hangingPunct="1">
              <a:lnSpc>
                <a:spcPts val="5000"/>
              </a:lnSpc>
              <a:spcBef>
                <a:spcPts val="1800"/>
              </a:spcBef>
              <a:buNone/>
              <a:defRPr/>
            </a:pPr>
            <a:r>
              <a:rPr kumimoji="1" lang="zh-TW" altLang="en-US" sz="4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馬太福音中所啟示包羅萬有的基督</a:t>
            </a:r>
            <a:endParaRPr kumimoji="1" lang="en-US" altLang="zh-TW" sz="4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algn="ctr" eaLnBrk="1" latinLnBrk="0" hangingPunct="1">
              <a:lnSpc>
                <a:spcPts val="5000"/>
              </a:lnSpc>
              <a:spcBef>
                <a:spcPts val="1800"/>
              </a:spcBef>
              <a:buNone/>
              <a:defRPr/>
            </a:pPr>
            <a:r>
              <a:rPr kumimoji="1"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綱目要點</a:t>
            </a:r>
            <a:endParaRPr kumimoji="1" lang="zh-TW" altLang="en-US" sz="6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algn="ctr" eaLnBrk="1" latinLnBrk="0" hangingPunct="1">
              <a:lnSpc>
                <a:spcPts val="4300"/>
              </a:lnSpc>
              <a:spcBef>
                <a:spcPts val="1800"/>
              </a:spcBef>
              <a:buNone/>
              <a:defRPr/>
            </a:pPr>
            <a:endParaRPr kumimoji="1" lang="zh-TW" altLang="en-US" sz="6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116070" y="149860"/>
            <a:ext cx="390906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sz="4000" b="1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二○二</a:t>
            </a: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367568" y="5588661"/>
            <a:ext cx="28797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TW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Builder Hsu</a:t>
            </a: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436071" y="557675"/>
            <a:ext cx="9658649" cy="6073275"/>
          </a:xfrm>
        </p:spPr>
        <p:txBody>
          <a:bodyPr/>
          <a:lstStyle/>
          <a:p>
            <a:pPr marL="1276350" indent="-1276350" algn="ctr" eaLnBrk="1" latinLnBrk="0" hangingPunct="1">
              <a:lnSpc>
                <a:spcPts val="296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4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各篇篇題</a:t>
            </a:r>
            <a:endParaRPr kumimoji="1" lang="zh-TW" altLang="en-US" sz="3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  <a:p>
            <a:pPr marL="1792288" indent="-1792288" eaLnBrk="1" hangingPunct="1">
              <a:lnSpc>
                <a:spcPts val="4100"/>
              </a:lnSpc>
              <a:spcBef>
                <a:spcPts val="2400"/>
              </a:spcBef>
              <a:spcAft>
                <a:spcPts val="0"/>
              </a:spcAft>
              <a:buNone/>
              <a:defRPr/>
            </a:pPr>
            <a:r>
              <a:rPr kumimoji="1"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第一篇　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作為活星之屬天基督當前即時活的異象</a:t>
            </a:r>
          </a:p>
          <a:p>
            <a:pPr marL="1792288" indent="-1792288" eaLnBrk="1" hangingPunct="1">
              <a:lnSpc>
                <a:spcPts val="41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1"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第二篇　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基督作為醫生和新郎</a:t>
            </a:r>
          </a:p>
          <a:p>
            <a:pPr marL="1706563" indent="-1706563" eaLnBrk="1" hangingPunct="1">
              <a:lnSpc>
                <a:spcPts val="41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1"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第三篇　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耶穌</a:t>
            </a:r>
            <a: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—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神所起君王救主的名，與以馬內利</a:t>
            </a:r>
            <a: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—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人所稱君王救主的名</a:t>
            </a:r>
          </a:p>
          <a:p>
            <a:pPr marL="1792288" indent="-1792288" eaLnBrk="1" hangingPunct="1">
              <a:lnSpc>
                <a:spcPts val="41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1"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第四篇　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基督作為經過過程之三一神的中心</a:t>
            </a:r>
          </a:p>
          <a:p>
            <a:pPr marL="1792288" indent="-1792288" eaLnBrk="1" hangingPunct="1">
              <a:lnSpc>
                <a:spcPts val="41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1"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第五篇　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基督作為那賜我們安息者</a:t>
            </a:r>
            <a:endParaRPr kumimoji="1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  <a:p>
            <a:pPr marL="1792288" indent="-1792288" eaLnBrk="1" hangingPunct="1">
              <a:lnSpc>
                <a:spcPts val="41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kumimoji="1"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第六篇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  <a:sym typeface="+mn-ea"/>
              </a:rPr>
              <a:t>    基督作為那有天上地上所有權柄的一位</a:t>
            </a:r>
          </a:p>
          <a:p>
            <a:pPr marL="1343025" indent="-1343025" eaLnBrk="1" hangingPunct="1">
              <a:lnSpc>
                <a:spcPts val="3500"/>
              </a:lnSpc>
              <a:spcBef>
                <a:spcPts val="2400"/>
              </a:spcBef>
              <a:spcAft>
                <a:spcPts val="0"/>
              </a:spcAft>
              <a:buNone/>
              <a:defRPr/>
            </a:pPr>
            <a:endParaRPr kumimoji="1"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-41815"/>
            <a:ext cx="9805182" cy="4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2675" indent="-1082675" algn="just">
              <a:lnSpc>
                <a:spcPts val="2900"/>
              </a:lnSpc>
              <a:spcBef>
                <a:spcPts val="1200"/>
              </a:spcBef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第一篇　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作為活星之屬天基督當前即時活的異象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40011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-01</a:t>
            </a:r>
          </a:p>
        </p:txBody>
      </p:sp>
      <p:sp>
        <p:nvSpPr>
          <p:cNvPr id="4" name="矩形: 圓角 2"/>
          <p:cNvSpPr>
            <a:spLocks noChangeArrowheads="1"/>
          </p:cNvSpPr>
          <p:nvPr/>
        </p:nvSpPr>
        <p:spPr bwMode="auto">
          <a:xfrm>
            <a:off x="220980" y="598170"/>
            <a:ext cx="3394075" cy="5697220"/>
          </a:xfrm>
          <a:prstGeom prst="roundRect">
            <a:avLst>
              <a:gd name="adj" fmla="val 968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144"/>
          <p:cNvSpPr>
            <a:spLocks noChangeArrowheads="1"/>
          </p:cNvSpPr>
          <p:nvPr/>
        </p:nvSpPr>
        <p:spPr bwMode="auto">
          <a:xfrm>
            <a:off x="3805238" y="513970"/>
            <a:ext cx="2605290" cy="21421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 星象家尋找基督</a:t>
            </a:r>
          </a:p>
          <a:p>
            <a:pPr indent="16256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他們看見祂的星</a:t>
            </a:r>
          </a:p>
          <a:p>
            <a:pPr indent="16256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看見了基督的星</a:t>
            </a:r>
          </a:p>
          <a:p>
            <a:pPr indent="16256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星使人尋見基督</a:t>
            </a:r>
          </a:p>
          <a:p>
            <a:pPr indent="17462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黑夜中發光如星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星、晨星與日頭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9292908" y="499048"/>
            <a:ext cx="2952750" cy="59508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叁 跟隨基督成活星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眾活星跟隨基督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作星給眾民祝福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留意申言者的話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尋得晨星需早起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久離再臨的新鮮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七倍發亮的活星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成為耶穌的見證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六 星要發光如太陽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七 星在暗中亦發光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八 星藉照耀來管理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九 有人是流盪的星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反覆無常的教師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拘留黑暗的幽冥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不為基督的身體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接觸召會的活星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十 成為活星的複製</a:t>
            </a:r>
          </a:p>
        </p:txBody>
      </p:sp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222885" y="641985"/>
            <a:ext cx="3361690" cy="56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100"/>
              </a:lnSpc>
              <a:spcBef>
                <a:spcPts val="600"/>
              </a:spcBef>
              <a:buClrTx/>
              <a:buSzTx/>
              <a:buNone/>
            </a:pPr>
            <a:r>
              <a:rPr lang="zh-TW" altLang="en-US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2:10	</a:t>
            </a:r>
            <a:r>
              <a:rPr lang="zh-TW" altLang="en-US" sz="19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他們看見那星，就極其歡樂。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2:11	</a:t>
            </a:r>
            <a:r>
              <a:rPr lang="zh-TW" altLang="en-US" sz="19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進了屋子，看見那孩子和祂母親馬利亞，就俯伏拜祂，揭開寶盒，向祂獻上黃金、乳香和沒藥爲禮物。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</a:t>
            </a:r>
            <a:r>
              <a:rPr lang="en-US" altLang="zh-TW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1:18	  </a:t>
            </a:r>
            <a:r>
              <a:rPr lang="zh-TW" altLang="en-US" sz="19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管理晝夜，分別光暗；神看是好的</a:t>
            </a:r>
            <a:r>
              <a:rPr lang="zh-TW" altLang="en-US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9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en-US" altLang="zh-TW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12:3</a:t>
            </a:r>
            <a:r>
              <a:rPr lang="en-US" altLang="zh-TW" sz="1900" b="1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900" b="1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通達人必發光，如同穹蒼的光輝；那使多人歸義的，必發光如星，直到永永遠遠。</a:t>
            </a:r>
            <a:endParaRPr lang="en-US" altLang="zh-TW" sz="1900" b="1" dirty="0">
              <a:solidFill>
                <a:schemeClr val="tx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彼後</a:t>
            </a:r>
            <a:r>
              <a:rPr lang="en-US" altLang="zh-TW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1:19</a:t>
            </a:r>
            <a:r>
              <a:rPr lang="zh-TW" altLang="en-US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900" b="1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我們並有申言者更確定的話，你們留意這話，如同留意照在暗處的燈，直等到天發亮，晨星在你們心裏出現，你們就作得好了；</a:t>
            </a:r>
            <a:endParaRPr lang="en-US" altLang="zh-TW" sz="1900" b="1" dirty="0">
              <a:solidFill>
                <a:schemeClr val="tx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猶</a:t>
            </a:r>
            <a:r>
              <a:rPr lang="en-US" altLang="zh-TW" sz="19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12.13</a:t>
            </a:r>
            <a:r>
              <a:rPr lang="en-US" altLang="zh-TW" sz="1900" b="1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   </a:t>
            </a:r>
            <a:r>
              <a:rPr lang="zh-TW" altLang="en-US" sz="1900" b="1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這樣的人</a:t>
            </a:r>
            <a:r>
              <a:rPr lang="en-US" altLang="zh-TW" sz="1900" b="1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900" b="1" dirty="0">
                <a:solidFill>
                  <a:schemeClr val="tx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是海裏的狂浪，湧出自己可恥的泡沫；是流蕩的星，有黑暗的幽冥爲他們永遠存留。</a:t>
            </a:r>
          </a:p>
        </p:txBody>
      </p:sp>
      <p:sp>
        <p:nvSpPr>
          <p:cNvPr id="2" name="Rectangle 144">
            <a:extLst>
              <a:ext uri="{FF2B5EF4-FFF2-40B4-BE49-F238E27FC236}">
                <a16:creationId xmlns:a16="http://schemas.microsoft.com/office/drawing/2014/main" id="{508FB319-4E1E-B3CF-54F3-BD3EA6986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435" y="499048"/>
            <a:ext cx="2605290" cy="629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 尋得基督是活星</a:t>
            </a:r>
          </a:p>
          <a:p>
            <a:pPr indent="17462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遠離聖地的聖殿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聖經與屬天的星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星就是活的啟示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活星準確的引導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屬人觀念的誤引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 耶路撒冷的驚慌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他們無心要基督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沒受主愛的影響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真正渴望主再來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 活星引人至基督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得了聖經的改正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知識與活的異象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不失去主的同在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與主親密的關係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活星使人走新路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99">
            <a:extLst>
              <a:ext uri="{FF2B5EF4-FFF2-40B4-BE49-F238E27FC236}">
                <a16:creationId xmlns:a16="http://schemas.microsoft.com/office/drawing/2014/main" id="{17079AC6-EFAD-60E6-5B8E-67132EF132EB}"/>
              </a:ext>
            </a:extLst>
          </p:cNvPr>
          <p:cNvSpPr txBox="1"/>
          <p:nvPr/>
        </p:nvSpPr>
        <p:spPr>
          <a:xfrm>
            <a:off x="0" y="6454775"/>
            <a:ext cx="12192000" cy="41549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我們要作今日的星象家，跟隨活星來尋得基督，在黑夜中留意申言者的話，成為主手中七倍加強的活星。</a:t>
            </a:r>
            <a:endParaRPr lang="zh-TW" sz="21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660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0" y="0"/>
            <a:ext cx="1016444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3300" marR="0" lvl="0" indent="-1003300" algn="just" defTabSz="914400" rtl="0" eaLnBrk="1" fontAlgn="auto" latinLnBrk="0" hangingPunct="1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第二篇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　基督作為醫生和新郎</a:t>
            </a:r>
          </a:p>
        </p:txBody>
      </p:sp>
      <p:sp>
        <p:nvSpPr>
          <p:cNvPr id="5" name="矩形: 圓角 2"/>
          <p:cNvSpPr>
            <a:spLocks noChangeArrowheads="1"/>
          </p:cNvSpPr>
          <p:nvPr/>
        </p:nvSpPr>
        <p:spPr bwMode="auto">
          <a:xfrm>
            <a:off x="220980" y="579019"/>
            <a:ext cx="3277235" cy="5710022"/>
          </a:xfrm>
          <a:prstGeom prst="roundRect">
            <a:avLst>
              <a:gd name="adj" fmla="val 837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Rectangle 144"/>
          <p:cNvSpPr>
            <a:spLocks noChangeArrowheads="1"/>
          </p:cNvSpPr>
          <p:nvPr/>
        </p:nvSpPr>
        <p:spPr bwMode="auto">
          <a:xfrm>
            <a:off x="3805555" y="551180"/>
            <a:ext cx="2694305" cy="64606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壹 基督與宗教相對</a:t>
            </a:r>
          </a:p>
          <a:p>
            <a:pPr marL="0" marR="0" lvl="0" indent="174625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一 基督在宗教之外</a:t>
            </a:r>
          </a:p>
          <a:p>
            <a:pPr marL="0" marR="0" lvl="0" indent="174625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二 神蹟是魔鬼試誘</a:t>
            </a:r>
          </a:p>
          <a:p>
            <a:pPr marL="0" marR="0" lvl="0" indent="174625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三 基督是醫生新郎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174625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四 基督是內裏實際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貳 經歷基督作醫生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174625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一 為著國度呼召人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174625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二 按著憐憫與恩典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174625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三 使人重新被構成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174625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四 主要憐憫非祭祀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36195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主醫治罪的疾病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36195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罪引發病導致死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36195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3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主赦罪也醫治病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36195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赦罪者也是醫生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36195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5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醫治人的靈與魂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36195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6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全靈全魂得醫治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36195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7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醫治人屬靈疾病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174625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</p:txBody>
      </p:sp>
      <p:sp>
        <p:nvSpPr>
          <p:cNvPr id="8" name="文字方塊 1"/>
          <p:cNvSpPr txBox="1">
            <a:spLocks noChangeArrowheads="1"/>
          </p:cNvSpPr>
          <p:nvPr/>
        </p:nvSpPr>
        <p:spPr bwMode="auto">
          <a:xfrm>
            <a:off x="220980" y="668432"/>
            <a:ext cx="3230245" cy="525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2000" b="1" i="0" u="none" strike="noStrike" kern="120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太</a:t>
            </a:r>
            <a:r>
              <a:rPr kumimoji="0" lang="en-US" altLang="zh-TW" sz="2000" b="1" i="0" u="none" strike="noStrike" kern="120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9:10	</a:t>
            </a:r>
            <a:r>
              <a:rPr kumimoji="0" lang="zh-TW" altLang="en-US" sz="2000" b="1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耶穌在屋裏坐席，看哪，有好些稅吏和罪人來，與耶穌和祂的門徒一同坐席。</a:t>
            </a:r>
          </a:p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2000" b="1" i="0" u="none" strike="noStrike" kern="120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太</a:t>
            </a:r>
            <a:r>
              <a:rPr kumimoji="0" lang="en-US" altLang="zh-TW" sz="2000" b="1" i="0" u="none" strike="noStrike" kern="120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9:12	</a:t>
            </a:r>
            <a:r>
              <a:rPr kumimoji="0" lang="zh-TW" altLang="en-US" sz="2000" b="1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耶穌聽見，就說，強健的人用不着醫生，有病的人纔用得着。</a:t>
            </a:r>
          </a:p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2000" b="1" i="0" u="none" strike="noStrike" kern="120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太</a:t>
            </a:r>
            <a:r>
              <a:rPr kumimoji="0" lang="en-US" altLang="zh-TW" sz="2000" b="1" i="0" u="none" strike="noStrike" kern="120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9:13	</a:t>
            </a:r>
            <a:r>
              <a:rPr kumimoji="0" lang="zh-TW" altLang="en-US" sz="2000" b="1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你們去研究，</a:t>
            </a:r>
            <a:r>
              <a:rPr kumimoji="0" lang="en-US" altLang="zh-TW" sz="2000" b="1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『</a:t>
            </a:r>
            <a:r>
              <a:rPr kumimoji="0" lang="zh-TW" altLang="en-US" sz="2000" b="1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我要的是憐憫，不是祭祀，</a:t>
            </a:r>
            <a:r>
              <a:rPr kumimoji="0" lang="en-US" altLang="zh-TW" sz="2000" b="1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』</a:t>
            </a:r>
            <a:r>
              <a:rPr kumimoji="0" lang="zh-TW" altLang="en-US" sz="2000" b="1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是甚麼意思；我來本不是召義人，乃是召罪人。</a:t>
            </a:r>
          </a:p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2000" b="1" i="0" u="none" strike="noStrike" kern="120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太</a:t>
            </a:r>
            <a:r>
              <a:rPr kumimoji="0" lang="en-US" altLang="zh-TW" sz="2000" b="1" i="0" u="none" strike="noStrike" kern="120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9:15	</a:t>
            </a:r>
            <a:r>
              <a:rPr kumimoji="0" lang="zh-TW" altLang="en-US" sz="2000" b="1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耶穌對他們說，新郎和伴友同在的時候，伴友豈能哀慟？但日子將到，新郎要從他們中間被取去，那時他們就要禁食。</a:t>
            </a:r>
          </a:p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2000" b="1" i="0" u="none" strike="noStrike" kern="120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啓</a:t>
            </a:r>
            <a:r>
              <a:rPr kumimoji="0" lang="en-US" altLang="zh-TW" sz="2000" b="1" i="0" u="none" strike="noStrike" kern="1200" cap="none" spc="-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19:7	</a:t>
            </a:r>
            <a:r>
              <a:rPr kumimoji="0" lang="zh-TW" altLang="en-US" sz="2000" b="1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我們要喜樂歡騰，將榮耀歸與祂；因爲羔羊婚娶的時候到了，新婦也自己豫備好了。</a:t>
            </a:r>
          </a:p>
          <a:p>
            <a:pPr marL="0" marR="0" lvl="0" indent="0" algn="just" defTabSz="914400" rtl="0" eaLnBrk="1" fontAlgn="auto" latinLnBrk="0" hangingPunct="1">
              <a:lnSpc>
                <a:spcPts val="21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zh-TW" altLang="en-US" sz="2000" b="1" i="0" u="none" strike="noStrike" kern="1200" cap="none" spc="-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</p:txBody>
      </p:sp>
      <p:sp>
        <p:nvSpPr>
          <p:cNvPr id="10" name="Rectangle 144"/>
          <p:cNvSpPr>
            <a:spLocks noChangeArrowheads="1"/>
          </p:cNvSpPr>
          <p:nvPr/>
        </p:nvSpPr>
        <p:spPr bwMode="auto">
          <a:xfrm>
            <a:off x="9270608" y="538328"/>
            <a:ext cx="2921391" cy="54026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叁 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啟示基督是新郎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174625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一 馬太福音的啟示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主是可愛的新郎</a:t>
            </a:r>
            <a:endParaRPr lang="en-US" altLang="zh-TW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降世為得著新婦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主的身分是新郎</a:t>
            </a:r>
            <a:endParaRPr lang="en-US" altLang="zh-TW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令人喜悅的新郎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享受新郎的同在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174625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二 啟示錄中的揭示</a:t>
            </a:r>
          </a:p>
          <a:p>
            <a:pPr marL="0" marR="0" lvl="0" indent="36036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主是羔羊作新郎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lvl="0" indent="360363" eaLnBrk="1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新郎是贖罪羊羔</a:t>
            </a:r>
            <a:endParaRPr lang="en-US" altLang="zh-TW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indent="360363" eaLnBrk="1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3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羔羊來迎娶新婦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36036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救贖是為著婚禮</a:t>
            </a:r>
            <a:endParaRPr lang="en-US" altLang="zh-TW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36036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5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基督再來為迎娶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36036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新郎來迎娶新婦</a:t>
            </a:r>
            <a:endParaRPr lang="en-US" altLang="zh-TW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36036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7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新婦要預備等候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360363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新婦要迎接新郎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8890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2025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感恩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-02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0" y="6454775"/>
            <a:ext cx="12192000" cy="41549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100" b="1" dirty="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</a:rPr>
              <a:t>我們要認識基督與宗教相對，祂來是要醫治人的靈魂；祂也是令人喜悅的新郎，要來迎娶等候祂的新婦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。</a:t>
            </a:r>
          </a:p>
        </p:txBody>
      </p:sp>
      <p:sp>
        <p:nvSpPr>
          <p:cNvPr id="2" name="Rectangle 144">
            <a:extLst>
              <a:ext uri="{FF2B5EF4-FFF2-40B4-BE49-F238E27FC236}">
                <a16:creationId xmlns:a16="http://schemas.microsoft.com/office/drawing/2014/main" id="{49411715-DB9C-B49D-BCBC-0B88339E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860" y="885928"/>
            <a:ext cx="2605290" cy="56046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marL="0" marR="0" lvl="0" indent="174625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五 保羅晚期的經歷 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病痛同伴的安置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未為求醫治禱告 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3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未使用醫病恩賜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鼓勵提摩太用酒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5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用屬人方式照顧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6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受苦時期的管治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7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經歷生命的恩典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為著醫治靈與魂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9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信靠基督作醫生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174625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六 基督有醫治權柄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不僅有醫病能力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不需伸手摸我們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3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主的說話有權柄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標楷體" panose="03000509000000000000" pitchFamily="65" charset="-120"/>
              </a:rPr>
              <a:t> 帶著權柄醫治人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  <a:p>
            <a:pPr marL="0" marR="0" lvl="0" indent="174625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359" y="-8484"/>
            <a:ext cx="9758045" cy="866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8380" indent="-1008380" algn="just" fontAlgn="auto">
              <a:lnSpc>
                <a:spcPts val="2500"/>
              </a:lnSpc>
              <a:spcBef>
                <a:spcPts val="1200"/>
              </a:spcBef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第三篇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　耶穌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—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神所起君王救主的名，與以馬內利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—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人所稱君王救主的名</a:t>
            </a:r>
          </a:p>
          <a:p>
            <a:pPr marL="1008380" indent="-1008380" algn="just" fontAlgn="auto">
              <a:lnSpc>
                <a:spcPts val="2500"/>
              </a:lnSpc>
              <a:spcBef>
                <a:spcPts val="1200"/>
              </a:spcBef>
              <a:buNone/>
            </a:pPr>
            <a:endParaRPr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矩形: 圓角 2"/>
          <p:cNvSpPr>
            <a:spLocks noChangeArrowheads="1"/>
          </p:cNvSpPr>
          <p:nvPr/>
        </p:nvSpPr>
        <p:spPr bwMode="auto">
          <a:xfrm>
            <a:off x="220980" y="681990"/>
            <a:ext cx="3409950" cy="5579745"/>
          </a:xfrm>
          <a:prstGeom prst="roundRect">
            <a:avLst>
              <a:gd name="adj" fmla="val 889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20980" y="752881"/>
            <a:ext cx="3294056" cy="56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3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1:21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 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她將要生一個兒子，你要給祂起名叫耶穌，因祂要親自將祂的百姓從他們的罪裏救出來。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1:23	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看哪，必有童女懷孕生子，人要稱祂的名爲以馬內利。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（以馬內利繙出來，就是神與我們同在。）</a:t>
            </a:r>
          </a:p>
          <a:p>
            <a:pPr indent="0" algn="just" fontAlgn="auto" latinLnBrk="0">
              <a:lnSpc>
                <a:spcPts val="23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18:20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因爲無論在那裏，有兩三個人被聚集到我的名裏，那裏就有我在他們中間。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28:20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凡我所吩咐你們的，無論是甚麼，都教訓他們遵守；看哪，我天天與你們同在，直到這世代的終結。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3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徒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15:26 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這二人是爲我們主耶穌基督的名，不顧性命的。</a:t>
            </a:r>
          </a:p>
        </p:txBody>
      </p:sp>
      <p:sp>
        <p:nvSpPr>
          <p:cNvPr id="8" name="Rectangle 144"/>
          <p:cNvSpPr>
            <a:spLocks noChangeArrowheads="1"/>
          </p:cNvSpPr>
          <p:nvPr/>
        </p:nvSpPr>
        <p:spPr bwMode="auto">
          <a:xfrm>
            <a:off x="3805238" y="591008"/>
            <a:ext cx="2756927" cy="60694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 神給祂起名耶穌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耶穌這名的意義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耶和華這名之意</a:t>
            </a:r>
          </a:p>
          <a:p>
            <a:pPr indent="36036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信神是我們不是</a:t>
            </a:r>
          </a:p>
          <a:p>
            <a:pPr indent="36036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正面事物的實際</a:t>
            </a:r>
          </a:p>
          <a:p>
            <a:pPr indent="36036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我們所需的一切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帶我們進入安息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這名是複合的靈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這名在萬名之上</a:t>
            </a:r>
          </a:p>
          <a:p>
            <a:pPr indent="36036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接受信入祂的名</a:t>
            </a:r>
          </a:p>
          <a:p>
            <a:pPr indent="36036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浸入主耶穌的名</a:t>
            </a:r>
          </a:p>
          <a:p>
            <a:pPr indent="36036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我們得救藉這名</a:t>
            </a:r>
          </a:p>
          <a:p>
            <a:pPr indent="36036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在這名裏得醫治</a:t>
            </a:r>
          </a:p>
          <a:p>
            <a:pPr indent="36036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使人得法理救贖</a:t>
            </a:r>
          </a:p>
          <a:p>
            <a:pPr indent="36036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基督徒呼求這名</a:t>
            </a:r>
          </a:p>
          <a:p>
            <a:pPr indent="36036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呼求主名吸入靈</a:t>
            </a:r>
          </a:p>
          <a:p>
            <a:pPr marR="0" lvl="0" indent="174625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六 呼求主名的目的</a:t>
            </a:r>
          </a:p>
          <a:p>
            <a:pPr lvl="1" eaLnBrk="1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6620155" y="906291"/>
            <a:ext cx="2756927" cy="59700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七 這名為撒但所恨</a:t>
            </a:r>
          </a:p>
          <a:p>
            <a:pPr indent="36036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掃羅曾攻擊這名</a:t>
            </a:r>
          </a:p>
          <a:p>
            <a:pPr indent="36036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禁止信徒傳這名</a:t>
            </a:r>
          </a:p>
          <a:p>
            <a:pPr indent="36036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配為這名受羞辱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八 得勝因承認主名</a:t>
            </a:r>
          </a:p>
          <a:p>
            <a:pPr indent="36036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棄絕主之外的名</a:t>
            </a:r>
          </a:p>
          <a:p>
            <a:pPr indent="36036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許配基督的童女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eaLnBrk="1" fontAlgn="auto" hangingPunct="1">
              <a:lnSpc>
                <a:spcPts val="2500"/>
              </a:lnSpc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eaLnBrk="1" fontAlgn="auto" hangingPunct="1">
              <a:lnSpc>
                <a:spcPts val="25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貳 人稱祂以馬內利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這名是人所稱的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這名是神的同在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這名是包羅萬有</a:t>
            </a:r>
          </a:p>
          <a:p>
            <a:pPr indent="36036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包含基督的成就</a:t>
            </a:r>
          </a:p>
          <a:p>
            <a:pPr indent="360363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全本新約的內容</a:t>
            </a:r>
          </a:p>
          <a:p>
            <a:pPr marR="0" lvl="0" indent="174625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 這名是實際的靈</a:t>
            </a:r>
          </a:p>
          <a:p>
            <a:pPr marR="0" lvl="0" indent="36036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聚集時有主同在</a:t>
            </a:r>
          </a:p>
          <a:p>
            <a:pPr marR="0" lvl="0" indent="36036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天天與信徒同在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Rectangle 144"/>
          <p:cNvSpPr>
            <a:spLocks noChangeArrowheads="1"/>
          </p:cNvSpPr>
          <p:nvPr/>
        </p:nvSpPr>
        <p:spPr bwMode="auto">
          <a:xfrm>
            <a:off x="9513651" y="886835"/>
            <a:ext cx="2457369" cy="57360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靈裏與我們同在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教導時有主同在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靈裡享恩典平安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那靈引導和見證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靈裡享受神分賜</a:t>
            </a:r>
          </a:p>
          <a:p>
            <a:pPr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以馬內利活基督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與基督一同生活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我們的生命人位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主的同在是一切</a:t>
            </a:r>
          </a:p>
          <a:p>
            <a:pPr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 以馬內利是地圖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同在是問題準則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同在是支配原則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約瑟代表神掌權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摩西合神的心意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保羅照基督眼示</a:t>
            </a:r>
          </a:p>
          <a:p>
            <a:pPr indent="1746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李弟兄有主同在</a:t>
            </a:r>
          </a:p>
          <a:p>
            <a:pPr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 永遠的以馬內利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-03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0" y="6454775"/>
            <a:ext cx="12192000" cy="41549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耶穌</a:t>
            </a:r>
            <a:r>
              <a:rPr lang="zh-TW" altLang="en-US" sz="2100" b="1" dirty="0">
                <a:latin typeface="Microsoft YaHei" panose="020B0503020204020204" charset="-122"/>
                <a:ea typeface="Microsoft YaHei" panose="020B0503020204020204" charset="-122"/>
              </a:rPr>
              <a:t>是</a:t>
            </a:r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神所起君王救主的名，呼求這名使我們得救；以馬內利是人所稱君王救主的名，祂與人永遠同在。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-49003"/>
            <a:ext cx="6098344" cy="4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2675" indent="-1082675" algn="just">
              <a:lnSpc>
                <a:spcPts val="2900"/>
              </a:lnSpc>
              <a:spcBef>
                <a:spcPts val="1800"/>
              </a:spcBef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第四篇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　基督作為經過過程之三一神的中心</a:t>
            </a:r>
          </a:p>
        </p:txBody>
      </p:sp>
      <p:sp>
        <p:nvSpPr>
          <p:cNvPr id="6" name="矩形: 圓角 2"/>
          <p:cNvSpPr>
            <a:spLocks noChangeArrowheads="1"/>
          </p:cNvSpPr>
          <p:nvPr/>
        </p:nvSpPr>
        <p:spPr bwMode="auto">
          <a:xfrm>
            <a:off x="220980" y="664458"/>
            <a:ext cx="3409950" cy="5555367"/>
          </a:xfrm>
          <a:prstGeom prst="roundRect">
            <a:avLst>
              <a:gd name="adj" fmla="val 1048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20980" y="695889"/>
            <a:ext cx="3408680" cy="588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28:19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所以你們要去，使萬民作我的門徒，將他們浸入父、子、聖靈的名裏，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林前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12:13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因爲我們不拘是猶太人或希利尼人，是爲奴的或自主的，都已經在一位靈裏受浸，成了一個身體，且都得以喝一位靈。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林前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15:45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經上也是這樣記着：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首先的人亞當成了活的魂；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末後的亞當成了賜生命的靈。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林後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3:17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而且主就是那靈；主的靈在那裏，那裏就有自由。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林後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13:14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願主耶穌基督的恩，神的愛，聖靈的交通，與你們眾人同在。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300"/>
              </a:lnSpc>
              <a:spcBef>
                <a:spcPts val="300"/>
              </a:spcBef>
              <a:buClrTx/>
              <a:buSzTx/>
              <a:buNone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3802407" y="597056"/>
            <a:ext cx="2756927" cy="2953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壹 神聖三一的啓示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浸入三一神的名</a:t>
            </a:r>
          </a:p>
          <a:p>
            <a:pPr indent="36036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與三一神的聯結</a:t>
            </a:r>
          </a:p>
          <a:p>
            <a:pPr indent="36036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藉浸入與神聯結</a:t>
            </a:r>
          </a:p>
          <a:p>
            <a:pPr indent="36036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屬靈奧祕的聯合</a:t>
            </a:r>
          </a:p>
          <a:p>
            <a:pPr indent="36036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浸入神的所是裏</a:t>
            </a: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啓示神是三而一</a:t>
            </a:r>
          </a:p>
          <a:p>
            <a:pPr marL="174625" indent="185738" eaLnBrk="1" fontAlgn="auto" hangingPunct="1">
              <a:lnSpc>
                <a:spcPts val="30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57197" y="584634"/>
            <a:ext cx="2756927" cy="2953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貳 已經浸入三一神</a:t>
            </a:r>
          </a:p>
          <a:p>
            <a:pPr indent="174625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主復活後的囑咐</a:t>
            </a:r>
          </a:p>
          <a:p>
            <a:pPr indent="174625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三一所經的歷程</a:t>
            </a:r>
          </a:p>
          <a:p>
            <a:pPr indent="174625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成了賜生命的靈</a:t>
            </a:r>
          </a:p>
          <a:p>
            <a:pPr indent="174625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那靈使人能浸入</a:t>
            </a:r>
          </a:p>
          <a:p>
            <a:pPr indent="174625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包羅萬有的豐富</a:t>
            </a:r>
          </a:p>
          <a:p>
            <a:pPr indent="174625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六 與祂奧祕的聯合</a:t>
            </a:r>
          </a:p>
          <a:p>
            <a:pPr fontAlgn="auto">
              <a:lnSpc>
                <a:spcPts val="3000"/>
              </a:lnSpc>
              <a:spcBef>
                <a:spcPts val="0"/>
              </a:spcBef>
              <a:buClr>
                <a:srgbClr val="FFCC00"/>
              </a:buClr>
              <a:defRPr/>
            </a:pPr>
            <a:endParaRPr lang="zh-TW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-04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0" y="6454775"/>
            <a:ext cx="12192000" cy="41549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100" b="1" dirty="0">
                <a:latin typeface="Microsoft YaHei" panose="020B0503020204020204" charset="-122"/>
                <a:ea typeface="Microsoft YaHei" panose="020B0503020204020204" charset="-122"/>
              </a:rPr>
              <a:t>信徒藉浸入與三一神聯結，有分祂一切所是的豐富，這使起初的神得著擴大，成為被建造的新耶路撒冷。</a:t>
            </a:r>
            <a:endParaRPr lang="zh-TW" sz="21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8E306C5-A497-2FED-9231-4B7B63CDFD83}"/>
              </a:ext>
            </a:extLst>
          </p:cNvPr>
          <p:cNvSpPr txBox="1"/>
          <p:nvPr/>
        </p:nvSpPr>
        <p:spPr>
          <a:xfrm>
            <a:off x="9453851" y="584634"/>
            <a:ext cx="2682201" cy="4219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叁 基督是神的中心</a:t>
            </a:r>
          </a:p>
          <a:p>
            <a:pPr marR="0" lvl="0" indent="174625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 經過過程的步驟</a:t>
            </a:r>
          </a:p>
          <a:p>
            <a:pPr marR="0" lvl="0" indent="36036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為何需經過過程</a:t>
            </a:r>
          </a:p>
          <a:p>
            <a:pPr marR="0" lvl="0" indent="36036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經過過程的豐富</a:t>
            </a:r>
          </a:p>
          <a:p>
            <a:pPr marR="0" lvl="0" indent="174625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二 終極完成的那靈</a:t>
            </a:r>
          </a:p>
          <a:p>
            <a:pPr marR="0" lvl="0" indent="36036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一切元素的總和</a:t>
            </a:r>
          </a:p>
          <a:p>
            <a:pPr marR="0" lvl="0" indent="36036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神新約經綸的福</a:t>
            </a:r>
          </a:p>
          <a:p>
            <a:pPr marR="0" lvl="0" indent="174625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三 建造並得了建造</a:t>
            </a:r>
          </a:p>
          <a:p>
            <a:pPr marR="0" lvl="0" indent="36036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起初之神的擴大</a:t>
            </a:r>
          </a:p>
          <a:p>
            <a:pPr marR="0" lvl="0" indent="36036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新耶路撒冷的神</a:t>
            </a:r>
          </a:p>
          <a:p>
            <a:pPr marR="0" lvl="0" indent="174625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四 神聖三一的分賜</a:t>
            </a:r>
          </a:p>
          <a:p>
            <a:pPr marR="0" lvl="0" indent="360363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9669"/>
            <a:ext cx="9591472" cy="401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5350" indent="-895350" algn="just">
              <a:lnSpc>
                <a:spcPts val="2600"/>
              </a:lnSpc>
              <a:spcBef>
                <a:spcPts val="12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第五篇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基督作為那賜我們安息者</a:t>
            </a:r>
            <a:endParaRPr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矩形: 圓角 2"/>
          <p:cNvSpPr>
            <a:spLocks noChangeArrowheads="1"/>
          </p:cNvSpPr>
          <p:nvPr/>
        </p:nvSpPr>
        <p:spPr bwMode="auto">
          <a:xfrm>
            <a:off x="220980" y="683132"/>
            <a:ext cx="3409950" cy="5542469"/>
          </a:xfrm>
          <a:prstGeom prst="roundRect">
            <a:avLst>
              <a:gd name="adj" fmla="val 7951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20663" y="702288"/>
            <a:ext cx="3409950" cy="567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1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創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2:2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到第七日，神造作的工已經完畢，就在第七日歇了祂一切造作的工，安息了。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11:28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凡勞苦擔重擔的，可以到我這裏來，我必使你們得安息。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11:29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我心裏柔和謙卑，因此你們要負我的軛，且要跟我學，你們魂裏就必得安息；</a:t>
            </a:r>
          </a:p>
          <a:p>
            <a:pPr indent="0" algn="just" fontAlgn="auto" latinLnBrk="0">
              <a:lnSpc>
                <a:spcPts val="21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11:30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因爲我的軛是容易的，我的擔子是輕省的。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出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31:13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你要吩咐以色列人說，你們務要守我的安息日；因爲這是我與你們之間世世代代的記號。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出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31:17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這是我與以色列人之間永遠的記號；因爲六日之內耶和華造天地，第七日便安息舒暢。</a:t>
            </a: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3880458" y="595583"/>
            <a:ext cx="2874645" cy="64221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壹 主使我們得安息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工作勞苦擔重擔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主呼召人得安息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得釋放並享平安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軛是接受父旨意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主要我們跟祂學</a:t>
            </a: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爲神的經綸勞苦</a:t>
            </a: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主的一生順從父</a:t>
            </a: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學習以神爲滿足</a:t>
            </a: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神在裏面的運行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六 主心裏柔和謙卑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七 降服於父的旨意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八 魂得安息的祕訣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九 照主榜樣跟祂學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十 軛是容易輕省的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十一 容易與艱難相對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十二 享受神經綸的軛</a:t>
            </a:r>
          </a:p>
          <a:p>
            <a:pPr indent="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22540" y="595583"/>
            <a:ext cx="2637790" cy="52583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貳 基督是安息實際</a:t>
            </a:r>
          </a:p>
          <a:p>
            <a:pPr indent="174625" algn="l" fontAlgn="auto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作工要學習安息</a:t>
            </a:r>
          </a:p>
          <a:p>
            <a:pPr indent="174625" algn="l" fontAlgn="auto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留意神聖的原則</a:t>
            </a:r>
          </a:p>
          <a:p>
            <a:pPr indent="360363" algn="l" fontAlgn="auto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因人彰顯代表神</a:t>
            </a:r>
          </a:p>
          <a:p>
            <a:pPr indent="360363" algn="l" fontAlgn="auto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因神作成了一切</a:t>
            </a:r>
          </a:p>
          <a:p>
            <a:pPr indent="360363" algn="l" fontAlgn="auto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人需進入神安息</a:t>
            </a:r>
          </a:p>
          <a:p>
            <a:pPr indent="360363" algn="l" fontAlgn="auto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神為人設立安息</a:t>
            </a:r>
          </a:p>
          <a:p>
            <a:pPr indent="174625" algn="l" fontAlgn="auto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第七日安息舒暢</a:t>
            </a:r>
          </a:p>
          <a:p>
            <a:pPr indent="360363" algn="l" fontAlgn="auto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安息是神的舒暢</a:t>
            </a:r>
          </a:p>
          <a:p>
            <a:pPr indent="360363" algn="l" fontAlgn="auto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神完工就說甚好</a:t>
            </a:r>
          </a:p>
          <a:p>
            <a:pPr indent="360363" algn="l" fontAlgn="auto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神因人得着舒暢</a:t>
            </a:r>
          </a:p>
          <a:p>
            <a:pPr indent="360363" algn="l" fontAlgn="auto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神得着人作妻子</a:t>
            </a:r>
          </a:p>
          <a:p>
            <a:pPr indent="360363" algn="l" fontAlgn="auto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人解除神的乾渴</a:t>
            </a:r>
          </a:p>
          <a:p>
            <a:pPr indent="360363" algn="l" fontAlgn="auto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6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人第一日是享受</a:t>
            </a:r>
          </a:p>
          <a:p>
            <a:pPr indent="0" algn="l" fontAlgn="auto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defRPr/>
            </a:pP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-05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6454775"/>
            <a:ext cx="12192000" cy="425694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R="0" lvl="0" algn="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主呼召勞苦者來得安息，要學習負主的軛行父的旨意；我們要留意神聖的原則，安息是為神作工的記號。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092C1B2-FD34-D868-BE2F-6EE596902C6C}"/>
              </a:ext>
            </a:extLst>
          </p:cNvPr>
          <p:cNvSpPr txBox="1"/>
          <p:nvPr/>
        </p:nvSpPr>
        <p:spPr>
          <a:xfrm>
            <a:off x="9364622" y="964026"/>
            <a:ext cx="2637790" cy="544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四 人先安息再作工</a:t>
            </a:r>
          </a:p>
          <a:p>
            <a:pPr marR="0" lvl="0" indent="174625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作工要先享受神</a:t>
            </a:r>
          </a:p>
          <a:p>
            <a:pPr marR="0" lvl="0" indent="174625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門徒被那靈充滿</a:t>
            </a:r>
          </a:p>
          <a:p>
            <a:pPr marR="0" lvl="0" indent="174625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與神是一而同工</a:t>
            </a:r>
          </a:p>
          <a:p>
            <a:pPr marR="0" lvl="0" indent="174625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4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人是安息而作工</a:t>
            </a:r>
          </a:p>
          <a:p>
            <a:pPr marR="0" lvl="0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五 作神工作的記號</a:t>
            </a:r>
          </a:p>
          <a:p>
            <a:pPr marR="0" lvl="0" indent="174625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祂作我們的力量</a:t>
            </a:r>
          </a:p>
          <a:p>
            <a:pPr marR="0" lvl="0" indent="174625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彼得使神得尊榮</a:t>
            </a:r>
          </a:p>
          <a:p>
            <a:pPr marR="0" lvl="0" indent="174625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是與神一同安息</a:t>
            </a:r>
          </a:p>
          <a:p>
            <a:pPr marR="0" lvl="0" indent="174625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4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爲着供應神話語</a:t>
            </a:r>
          </a:p>
          <a:p>
            <a:pPr marR="0" lvl="0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六 安息是永遠的約</a:t>
            </a:r>
          </a:p>
          <a:p>
            <a:pPr marR="0" lvl="0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七 安息是聖別的事</a:t>
            </a:r>
          </a:p>
          <a:p>
            <a:pPr marR="0" lvl="0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八 與主是一的事奉</a:t>
            </a:r>
          </a:p>
          <a:p>
            <a:pPr marR="0" lvl="0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九 建造是引到安息</a:t>
            </a:r>
          </a:p>
          <a:p>
            <a:pPr marR="0" lvl="0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十 持守安息的原則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591472" cy="888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5350" indent="-895350" algn="just">
              <a:lnSpc>
                <a:spcPts val="2600"/>
              </a:lnSpc>
              <a:spcBef>
                <a:spcPts val="12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第六篇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基督作為那有天上地上所有權柄的 一位</a:t>
            </a:r>
          </a:p>
          <a:p>
            <a:pPr marL="895350" indent="-895350" algn="just">
              <a:lnSpc>
                <a:spcPts val="2600"/>
              </a:lnSpc>
              <a:spcBef>
                <a:spcPts val="1200"/>
              </a:spcBef>
              <a:buClrTx/>
              <a:buSzTx/>
              <a:buNone/>
            </a:pPr>
            <a:endParaRPr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矩形: 圓角 2"/>
          <p:cNvSpPr>
            <a:spLocks noChangeArrowheads="1"/>
          </p:cNvSpPr>
          <p:nvPr/>
        </p:nvSpPr>
        <p:spPr bwMode="auto">
          <a:xfrm>
            <a:off x="220980" y="683132"/>
            <a:ext cx="3409950" cy="5455021"/>
          </a:xfrm>
          <a:prstGeom prst="roundRect">
            <a:avLst>
              <a:gd name="adj" fmla="val 7951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06162" y="736532"/>
            <a:ext cx="3409950" cy="56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7:29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因爲祂教訓他們，像有權柄的人，不像他們的經學家。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21:24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耶穌回答他們說，我也要問你們一句話，你們若告訴我，我就告訴你們，我仗着甚麼權柄作這些事。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路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5:24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但要叫你們知道人子在地上有赦罪的權柄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—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就對癱子說，我吩咐你起來，拿你的小臥榻回家去罷！</a:t>
            </a:r>
          </a:p>
          <a:p>
            <a:pPr indent="0" algn="just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羅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9:21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窰匠難道沒有權柄，從同一團泥裏，拿一塊作成貴重的器皿，又拿一塊作成卑賤的器皿麼？</a:t>
            </a:r>
          </a:p>
          <a:p>
            <a:pPr indent="0" algn="just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來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13:17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你們要信從那些帶領你們的，且要服從；因他們爲你們的魂儆醒，好像要交賬的人。</a:t>
            </a: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3851275" y="644220"/>
            <a:ext cx="2874645" cy="57360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壹 關於權柄的定義                                 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權柄是順從權力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來自並起源於神</a:t>
            </a:r>
          </a:p>
          <a:p>
            <a:pPr indent="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貳 神是最高的權柄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權柄代表神自己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權柄是神的所是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權柄都是出於神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權柄摸到神自己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碰著權柄的重要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六 受開啓認識權柄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七 神是人直接權柄</a:t>
            </a: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碰著權柄服權柄</a:t>
            </a: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順服代表的權柄</a:t>
            </a: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間接權柄代表神</a:t>
            </a: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順服得屬靈供應</a:t>
            </a:r>
          </a:p>
          <a:p>
            <a:pPr indent="17462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八 受代表權柄引導</a:t>
            </a: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80905" y="644220"/>
            <a:ext cx="2764651" cy="61047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ts val="24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叁 宇宙兩個大原則</a:t>
            </a:r>
          </a:p>
          <a:p>
            <a:pPr indent="174625" algn="l" fontAlgn="auto">
              <a:lnSpc>
                <a:spcPts val="24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背叛否認神權柄</a:t>
            </a:r>
          </a:p>
          <a:p>
            <a:pPr indent="174625" algn="l" fontAlgn="auto">
              <a:lnSpc>
                <a:spcPts val="24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神不讓背叛繼續</a:t>
            </a:r>
          </a:p>
          <a:p>
            <a:pPr indent="174625" algn="l" fontAlgn="auto">
              <a:lnSpc>
                <a:spcPts val="24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宇宙爭執的中心</a:t>
            </a:r>
          </a:p>
          <a:p>
            <a:pPr indent="174625" algn="l" fontAlgn="auto">
              <a:lnSpc>
                <a:spcPts val="24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背叛為諸罪之首</a:t>
            </a:r>
          </a:p>
          <a:p>
            <a:pPr indent="0" algn="l" fontAlgn="auto">
              <a:lnSpc>
                <a:spcPts val="2400"/>
              </a:lnSpc>
              <a:spcBef>
                <a:spcPts val="120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肆 代表權柄的資格</a:t>
            </a:r>
          </a:p>
          <a:p>
            <a:pPr indent="174625" algn="l" fontAlgn="auto">
              <a:lnSpc>
                <a:spcPts val="24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必須先順服權柄</a:t>
            </a:r>
          </a:p>
          <a:p>
            <a:pPr indent="174625" algn="l" fontAlgn="auto">
              <a:lnSpc>
                <a:spcPts val="24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認識自己無權柄</a:t>
            </a:r>
          </a:p>
          <a:p>
            <a:pPr indent="174625" algn="l" fontAlgn="auto">
              <a:lnSpc>
                <a:spcPts val="24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必須認識神旨意</a:t>
            </a:r>
          </a:p>
          <a:p>
            <a:pPr indent="174625" algn="l" fontAlgn="auto">
              <a:lnSpc>
                <a:spcPts val="24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必須是否認自己</a:t>
            </a:r>
          </a:p>
          <a:p>
            <a:pPr indent="174625" algn="l" fontAlgn="auto">
              <a:lnSpc>
                <a:spcPts val="24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活在與主交通裏</a:t>
            </a:r>
          </a:p>
          <a:p>
            <a:pPr indent="174625" algn="l" fontAlgn="auto">
              <a:lnSpc>
                <a:spcPts val="24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六 不主觀不照己意</a:t>
            </a:r>
          </a:p>
          <a:p>
            <a:pPr indent="174625" algn="l" fontAlgn="auto">
              <a:lnSpc>
                <a:spcPts val="24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七 對人親切有恩典</a:t>
            </a:r>
          </a:p>
          <a:p>
            <a:pPr indent="174625" algn="l" fontAlgn="auto">
              <a:lnSpc>
                <a:spcPts val="24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八 活在復活生命裏</a:t>
            </a:r>
          </a:p>
          <a:p>
            <a:pPr indent="174625" algn="l" fontAlgn="auto">
              <a:lnSpc>
                <a:spcPts val="24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九 神前處卑微地位</a:t>
            </a:r>
          </a:p>
          <a:p>
            <a:pPr indent="174625" algn="l" fontAlgn="auto">
              <a:lnSpc>
                <a:spcPts val="24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十 必須受得起頂撞</a:t>
            </a:r>
          </a:p>
          <a:p>
            <a:pPr indent="174625" algn="l" fontAlgn="auto">
              <a:lnSpc>
                <a:spcPts val="24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十一 必須自以為不配</a:t>
            </a:r>
          </a:p>
          <a:p>
            <a:pPr indent="174625" algn="l" fontAlgn="auto">
              <a:lnSpc>
                <a:spcPts val="24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十二 必須正確代表神</a:t>
            </a:r>
          </a:p>
          <a:p>
            <a:pPr indent="0" algn="l" fontAlgn="auto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defRPr/>
            </a:pP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-06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6454775"/>
            <a:ext cx="12192000" cy="425694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r">
              <a:lnSpc>
                <a:spcPts val="2800"/>
              </a:lnSpc>
              <a:buClr>
                <a:srgbClr val="FFCC00"/>
              </a:buClr>
              <a:defRPr/>
            </a:pPr>
            <a:r>
              <a:rPr lang="zh-TW" altLang="en-US" sz="21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一切的權柄都是出自神自己，作神代表權柄需先服權柄，要學習站在升天的地位，發出屬靈權柄的禱告。</a:t>
            </a:r>
            <a:endParaRPr kumimoji="0" lang="zh-TW" altLang="en-US" sz="2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092C1B2-FD34-D868-BE2F-6EE596902C6C}"/>
              </a:ext>
            </a:extLst>
          </p:cNvPr>
          <p:cNvSpPr txBox="1"/>
          <p:nvPr/>
        </p:nvSpPr>
        <p:spPr>
          <a:xfrm>
            <a:off x="9445557" y="636569"/>
            <a:ext cx="2637790" cy="580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伍 屬靈權柄的禱告</a:t>
            </a:r>
          </a:p>
          <a:p>
            <a:pPr marR="0" lvl="0" indent="174625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 在神前發出命令</a:t>
            </a:r>
          </a:p>
          <a:p>
            <a:pPr marR="0" lvl="0" indent="174625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二 權柄禱告的能力</a:t>
            </a:r>
          </a:p>
          <a:p>
            <a:pPr marR="0" lvl="0" indent="174625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三 乃是對這座山說</a:t>
            </a:r>
          </a:p>
          <a:p>
            <a:pPr marR="0" lvl="0" indent="360363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不是求神作甚麼</a:t>
            </a:r>
          </a:p>
          <a:p>
            <a:pPr marR="0" lvl="0" indent="360363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用權柄對付難處</a:t>
            </a:r>
          </a:p>
          <a:p>
            <a:pPr marR="0" lvl="0" indent="360363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將寶座帶到地上</a:t>
            </a:r>
          </a:p>
          <a:p>
            <a:pPr marR="0" lvl="0" indent="174625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四 管理撒但的陰府</a:t>
            </a:r>
          </a:p>
          <a:p>
            <a:pPr marR="0" lvl="0" indent="174625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五 權柄禱告的條件</a:t>
            </a:r>
          </a:p>
          <a:p>
            <a:pPr marR="0" lvl="0" indent="174625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六 權柄禱告的始終</a:t>
            </a:r>
          </a:p>
          <a:p>
            <a:pPr marR="0" lvl="0" indent="360363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天上禱告到地上</a:t>
            </a:r>
          </a:p>
          <a:p>
            <a:pPr marR="0" lvl="0" indent="360363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站在基督的地位</a:t>
            </a:r>
          </a:p>
          <a:p>
            <a:pPr marR="0" lvl="0" indent="174625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七 升天權柄的禱告</a:t>
            </a:r>
          </a:p>
          <a:p>
            <a:pPr marR="0" lvl="0" indent="174625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八 寶座上同主掌權</a:t>
            </a:r>
          </a:p>
          <a:p>
            <a:pPr marR="0" lvl="0" indent="360363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執掌權柄的禱告</a:t>
            </a:r>
          </a:p>
          <a:p>
            <a:pPr marR="0" lvl="0" indent="360363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使神定旨得成就</a:t>
            </a:r>
          </a:p>
        </p:txBody>
      </p:sp>
    </p:spTree>
    <p:extLst>
      <p:ext uri="{BB962C8B-B14F-4D97-AF65-F5344CB8AC3E}">
        <p14:creationId xmlns:p14="http://schemas.microsoft.com/office/powerpoint/2010/main" val="1467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hkNzRiZmM2NTRlZmE5MjY0Y2ZhNDNmNWZlOGU3M2YifQ=="/>
  <p:tag name="KSO_WPP_MARK_KEY" val="97e1d04d-06d7-49d8-93eb-51da8cf5648f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超研澤中特圓" pitchFamily="49" charset="-120"/>
            <a:ea typeface="超研澤中特圓" pitchFamily="49" charset="-120"/>
            <a:cs typeface="新細明體" panose="02020500000000000000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超研澤中特圓" pitchFamily="49" charset="-120"/>
            <a:ea typeface="超研澤中特圓" pitchFamily="49" charset="-120"/>
            <a:cs typeface="新細明體" panose="02020500000000000000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33242</TotalTime>
  <Words>2918</Words>
  <Application>Microsoft Office PowerPoint</Application>
  <PresentationFormat>寬螢幕</PresentationFormat>
  <Paragraphs>328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Microsoft YaHei</vt:lpstr>
      <vt:lpstr>微軟正黑體</vt:lpstr>
      <vt:lpstr>Arial</vt:lpstr>
      <vt:lpstr>Calibri</vt:lpstr>
      <vt:lpstr>Garamond</vt:lpstr>
      <vt:lpstr>Wingdings</vt:lpstr>
      <vt:lpstr>Stream</vt:lpstr>
      <vt:lpstr>感恩節特會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國殤節特會 美國 網上特會</dc:title>
  <dc:creator>建 徐熊</dc:creator>
  <cp:lastModifiedBy>User</cp:lastModifiedBy>
  <cp:revision>226</cp:revision>
  <dcterms:created xsi:type="dcterms:W3CDTF">2021-05-07T08:39:00Z</dcterms:created>
  <dcterms:modified xsi:type="dcterms:W3CDTF">2025-12-15T10:15:57Z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65BD94B871904A3194CC241B2918BCD0_12</vt:lpwstr>
  </property>
</Properties>
</file>