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72" r:id="rId3"/>
    <p:sldId id="287" r:id="rId4"/>
    <p:sldId id="274" r:id="rId5"/>
    <p:sldId id="275" r:id="rId6"/>
    <p:sldId id="276" r:id="rId7"/>
    <p:sldId id="277" r:id="rId8"/>
    <p:sldId id="278" r:id="rId9"/>
    <p:sldId id="284" r:id="rId10"/>
    <p:sldId id="285" r:id="rId11"/>
    <p:sldId id="28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3" autoAdjust="0"/>
    <p:restoredTop sz="94634" autoAdjust="0"/>
  </p:normalViewPr>
  <p:slideViewPr>
    <p:cSldViewPr snapToGrid="0">
      <p:cViewPr varScale="1">
        <p:scale>
          <a:sx n="74" d="100"/>
          <a:sy n="74" d="100"/>
        </p:scale>
        <p:origin x="12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EA680-B737-4C2A-93E0-9CFE17B2FA6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F15DD-D4F4-4F33-BE3A-EAC8BF7E56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50747C-7594-4E56-B643-5109EBEA3E39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charset="-120"/>
                <a:cs typeface="+mn-cs"/>
              </a:rPr>
              <a:t>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7170" name="投影片圖像版面配置區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171" name="備忘稿版面配置區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CE9A0-066E-40CC-9D28-99359AFC41A0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超研澤中特圓" pitchFamily="49" charset="-120"/>
                <a:cs typeface="+mn-cs"/>
              </a:rPr>
              <a:t>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aramond" panose="02020404030301010803" pitchFamily="18" charset="0"/>
              <a:ea typeface="超研澤中特圓" pitchFamily="49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116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投影片影像版面配置區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218" name="備忘稿版面配置區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219" name="投影片編號版面配置區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2DCC33-6A83-45AF-8308-A4FB20B3ACA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charset="-120"/>
                <a:cs typeface="+mn-cs"/>
              </a:rPr>
              <a:t>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版面配置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642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F15DD-D4F4-4F33-BE3A-EAC8BF7E56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6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F15DD-D4F4-4F33-BE3A-EAC8BF7E56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18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版面配置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9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10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11" name="Freeform 7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kumimoji="1" lang="zh-TW" altLang="en-US" sz="1800"/>
              </a:p>
            </p:txBody>
          </p:sp>
          <p:sp>
            <p:nvSpPr>
              <p:cNvPr id="12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</p:grpSp>
        <p:sp>
          <p:nvSpPr>
            <p:cNvPr id="6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kumimoji="1" lang="zh-TW" altLang="en-US" sz="1800"/>
            </a:p>
          </p:txBody>
        </p:sp>
        <p:sp>
          <p:nvSpPr>
            <p:cNvPr id="7" name="Freeform 10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8 h 1906"/>
                <a:gd name="T4" fmla="*/ 6345 w 5740"/>
                <a:gd name="T5" fmla="*/ 198 h 1906"/>
                <a:gd name="T6" fmla="*/ 63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kumimoji="1" lang="zh-TW" altLang="en-US" sz="1800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87AC914-DD62-4BFB-9A1A-549147D218F2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BCB4EF-3A88-4F93-ADB3-B6DFD471F91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366AE-9806-4067-BBDE-3FDAB453853C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3EA0AA-DE6A-412D-81B7-92FE696291D0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56DC3A-B9CD-4823-AFEA-B9D0DF87017D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BCF7FC-8D7E-493E-AB2D-EF89DCCFA3E6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723DE5-1B3E-4426-B38C-430DC2C1CE6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B03A1A-31B1-4D01-BEF6-ED539BD8DA0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E2C23B-DD8E-4BB0-BFB3-D7015BBDA5D1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2BBAF3-0EFB-486C-8EF6-3C1FF8D493C4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B82EA0-0F58-4BD6-B4A1-81743BF5B8E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kumimoji="0"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fld id="{5113AD9A-C2DA-476F-A737-21CF0AB02788}" type="slidenum">
              <a:rPr lang="en-US" altLang="zh-TW"/>
              <a:t>‹#›</a:t>
            </a:fld>
            <a:endParaRPr lang="en-US" altLang="zh-TW"/>
          </a:p>
        </p:txBody>
      </p:sp>
      <p:grpSp>
        <p:nvGrpSpPr>
          <p:cNvPr id="1028" name="Group 4"/>
          <p:cNvGrpSpPr/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29" name="Group 5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4103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4104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1038" name="Freeform 9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kumimoji="1" lang="zh-TW" altLang="en-US" sz="1800"/>
              </a:p>
            </p:txBody>
          </p:sp>
          <p:sp>
            <p:nvSpPr>
              <p:cNvPr id="4106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</p:grpSp>
        <p:sp>
          <p:nvSpPr>
            <p:cNvPr id="4107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kumimoji="1" lang="zh-TW" altLang="en-US" sz="1800"/>
            </a:p>
          </p:txBody>
        </p:sp>
        <p:sp>
          <p:nvSpPr>
            <p:cNvPr id="1034" name="Freeform 12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8 h 1906"/>
                <a:gd name="T4" fmla="*/ 6345 w 5740"/>
                <a:gd name="T5" fmla="*/ 198 h 1906"/>
                <a:gd name="T6" fmla="*/ 63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kumimoji="1" lang="zh-TW" altLang="en-US" sz="1800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noProof="1"/>
              <a:t>按一下以編輯母片標題樣式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kumimoji="0"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noProof="1"/>
              <a:t>按一下以編輯母片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25"/>
            <a:ext cx="12192000" cy="681355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54262" y="871174"/>
            <a:ext cx="7483475" cy="152240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秋季長老同工訓練</a:t>
            </a:r>
            <a:r>
              <a:rPr kumimoji="1" lang="en-US" altLang="zh-TW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73149" y="2104357"/>
            <a:ext cx="10846191" cy="1682750"/>
          </a:xfrm>
        </p:spPr>
        <p:txBody>
          <a:bodyPr/>
          <a:lstStyle/>
          <a:p>
            <a:pPr marL="0" indent="0" algn="ctr" eaLnBrk="1" hangingPunct="1">
              <a:lnSpc>
                <a:spcPct val="145000"/>
              </a:lnSpc>
              <a:buNone/>
              <a:defRPr/>
            </a:pPr>
            <a:r>
              <a:rPr kumimoji="1" lang="zh-TW" altLang="en-US" sz="4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總 題</a:t>
            </a:r>
            <a:endParaRPr kumimoji="1" lang="zh-TW" altLang="en-US" sz="28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algn="ctr" eaLnBrk="1" latinLnBrk="0" hangingPunct="1">
              <a:lnSpc>
                <a:spcPts val="5000"/>
              </a:lnSpc>
              <a:spcBef>
                <a:spcPts val="1800"/>
              </a:spcBef>
              <a:buNone/>
              <a:defRPr/>
            </a:pPr>
            <a:r>
              <a:rPr kumimoji="1"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馬太福音五至七章極重要的方面</a:t>
            </a:r>
            <a:endParaRPr kumimoji="1" lang="en-US" altLang="zh-TW" sz="4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algn="ctr" eaLnBrk="1" latinLnBrk="0" hangingPunct="1">
              <a:lnSpc>
                <a:spcPts val="5000"/>
              </a:lnSpc>
              <a:spcBef>
                <a:spcPts val="1800"/>
              </a:spcBef>
              <a:buNone/>
              <a:defRPr/>
            </a:pPr>
            <a:r>
              <a:rPr kumimoji="1"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綱目要點</a:t>
            </a:r>
            <a:endParaRPr kumimoji="1" lang="zh-TW" altLang="en-US" sz="6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algn="ctr" eaLnBrk="1" latinLnBrk="0" hangingPunct="1">
              <a:lnSpc>
                <a:spcPts val="4300"/>
              </a:lnSpc>
              <a:spcBef>
                <a:spcPts val="1800"/>
              </a:spcBef>
              <a:buNone/>
              <a:defRPr/>
            </a:pPr>
            <a:endParaRPr kumimoji="1" lang="zh-TW" altLang="en-US" sz="6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116070" y="149860"/>
            <a:ext cx="390906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sz="40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二○二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367568" y="5588661"/>
            <a:ext cx="28797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Builder Hsu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0" y="0"/>
            <a:ext cx="10164445" cy="458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第八篇   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先尋求神的國和祂的義</a:t>
            </a:r>
            <a:endParaRPr kumimoji="1"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秋訓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-08</a:t>
            </a:r>
          </a:p>
        </p:txBody>
      </p:sp>
      <p:sp>
        <p:nvSpPr>
          <p:cNvPr id="2" name="矩形: 圓角 2">
            <a:extLst>
              <a:ext uri="{FF2B5EF4-FFF2-40B4-BE49-F238E27FC236}">
                <a16:creationId xmlns:a16="http://schemas.microsoft.com/office/drawing/2014/main" id="{09DEC867-56E9-8905-81CC-1B0BF6DA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" y="653003"/>
            <a:ext cx="3311525" cy="5616352"/>
          </a:xfrm>
          <a:prstGeom prst="roundRect">
            <a:avLst>
              <a:gd name="adj" fmla="val 9426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4">
            <a:extLst>
              <a:ext uri="{FF2B5EF4-FFF2-40B4-BE49-F238E27FC236}">
                <a16:creationId xmlns:a16="http://schemas.microsoft.com/office/drawing/2014/main" id="{A3602ADD-AD9B-C93B-C4E2-9CC19C5EC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111" y="685685"/>
            <a:ext cx="2765425" cy="50692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先尋求父神的國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國度子民的財物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存心不貪愛財物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積蓄財寶在天上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財物管治的原則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國度子民的存心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心是跟着財寶走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財寶引導人的心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國度子民的事奉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必須單一事奉神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瑪門性質是不義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宇宙爭執的中心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事奉的基本條件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44">
            <a:extLst>
              <a:ext uri="{FF2B5EF4-FFF2-40B4-BE49-F238E27FC236}">
                <a16:creationId xmlns:a16="http://schemas.microsoft.com/office/drawing/2014/main" id="{B7B2F036-4857-CF46-395A-D0471B8B7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73" y="1047892"/>
            <a:ext cx="2952750" cy="257493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L="0" marR="0" lvl="0" indent="17621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 國度子民的憂慮</a:t>
            </a:r>
          </a:p>
          <a:p>
            <a:pPr marL="0"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人的一生是憂慮</a:t>
            </a:r>
          </a:p>
          <a:p>
            <a:pPr marL="0"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神聖生命無憂慮</a:t>
            </a:r>
          </a:p>
          <a:p>
            <a:pPr marL="0"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該盡人生的本分</a:t>
            </a:r>
          </a:p>
          <a:p>
            <a:pPr marL="0"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無近憂也無遠慮</a:t>
            </a:r>
          </a:p>
          <a:p>
            <a:pPr marL="0"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天父已顧念我們</a:t>
            </a:r>
          </a:p>
          <a:p>
            <a:pPr indent="16764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8161858-5FC9-EFFF-23F2-19592F6A07BB}"/>
              </a:ext>
            </a:extLst>
          </p:cNvPr>
          <p:cNvSpPr txBox="1"/>
          <p:nvPr/>
        </p:nvSpPr>
        <p:spPr>
          <a:xfrm>
            <a:off x="9459623" y="631212"/>
            <a:ext cx="2572616" cy="5088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貳 先尋求父神的義</a:t>
            </a:r>
          </a:p>
          <a:p>
            <a:pPr marR="0" lvl="0" indent="17621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新約裏義的四面</a:t>
            </a:r>
          </a:p>
          <a:p>
            <a:pPr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義是按神的要求</a:t>
            </a:r>
          </a:p>
          <a:p>
            <a:pPr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義是基督的彰顯</a:t>
            </a:r>
          </a:p>
          <a:p>
            <a:pPr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義是神國的根基 </a:t>
            </a:r>
          </a:p>
          <a:p>
            <a:pPr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4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義是與神全一致 </a:t>
            </a:r>
          </a:p>
          <a:p>
            <a:pPr marR="0" lvl="0" indent="17621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信徒的義有兩面</a:t>
            </a:r>
          </a:p>
          <a:p>
            <a:pPr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客觀的神前稱義</a:t>
            </a:r>
          </a:p>
          <a:p>
            <a:pPr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主觀的活神的義</a:t>
            </a:r>
          </a:p>
          <a:p>
            <a:pPr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袍子牛犢的豫表 </a:t>
            </a:r>
          </a:p>
          <a:p>
            <a:pPr marR="0" lvl="0" indent="17621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三 公義冠冕的賞賜</a:t>
            </a:r>
          </a:p>
          <a:p>
            <a:pPr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得勝聖徒的獎賞</a:t>
            </a:r>
          </a:p>
          <a:p>
            <a:pPr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本於義並藉着行</a:t>
            </a:r>
          </a:p>
          <a:p>
            <a:pPr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照神公義的獎賞</a:t>
            </a:r>
          </a:p>
        </p:txBody>
      </p:sp>
      <p:sp>
        <p:nvSpPr>
          <p:cNvPr id="5" name="文字方塊 1">
            <a:extLst>
              <a:ext uri="{FF2B5EF4-FFF2-40B4-BE49-F238E27FC236}">
                <a16:creationId xmlns:a16="http://schemas.microsoft.com/office/drawing/2014/main" id="{76242B40-D476-4171-1673-6621C46DE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" y="685685"/>
            <a:ext cx="3268344" cy="519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6:33	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但你們要先尋求祂的國和祂的義，這一切就都要加給你們了。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5:20	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我告訴你們，你們的義，若不超過經學家和法利賽人的義，絕不能進諸天的國。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89:14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公義和公平，是你寶座的根基；慈愛和真實，行在你面前。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3:9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並且給人看出我是在祂裏面，不是有自己那本於律法的義，乃是有那藉着信基督而有的義，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提後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4:8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從此以後，有公義的冠冕爲我存留，就是主，那公義的審判者，在那日要賞賜我的。</a:t>
            </a:r>
          </a:p>
        </p:txBody>
      </p:sp>
      <p:sp>
        <p:nvSpPr>
          <p:cNvPr id="10" name="文本框 16">
            <a:extLst>
              <a:ext uri="{FF2B5EF4-FFF2-40B4-BE49-F238E27FC236}">
                <a16:creationId xmlns:a16="http://schemas.microsoft.com/office/drawing/2014/main" id="{83C097A8-5E0B-B8B3-116D-4BD1FA8FAEC2}"/>
              </a:ext>
            </a:extLst>
          </p:cNvPr>
          <p:cNvSpPr txBox="1"/>
          <p:nvPr/>
        </p:nvSpPr>
        <p:spPr>
          <a:xfrm>
            <a:off x="635" y="6442075"/>
            <a:ext cx="12192000" cy="415498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algn="r"/>
            <a:r>
              <a:rPr lang="zh-TW" altLang="en-US" sz="2100" b="1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國度子民應先尋求父神的國，信靠神將財寶積蓄在天上；也應先尋求父神的義，活出義行得神國的賞賜。</a:t>
            </a:r>
            <a:endParaRPr lang="zh-TW" altLang="zh-CN" sz="2100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0" y="0"/>
            <a:ext cx="10164445" cy="458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第九篇   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實行父的旨意，使我們得以在</a:t>
            </a:r>
            <a:r>
              <a:rPr kumimoji="1"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『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那日</a:t>
            </a:r>
            <a:r>
              <a:rPr kumimoji="1"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』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，就是基督審判臺的日子，進入父的國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秋訓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-08</a:t>
            </a:r>
          </a:p>
        </p:txBody>
      </p:sp>
      <p:sp>
        <p:nvSpPr>
          <p:cNvPr id="2" name="矩形: 圓角 2">
            <a:extLst>
              <a:ext uri="{FF2B5EF4-FFF2-40B4-BE49-F238E27FC236}">
                <a16:creationId xmlns:a16="http://schemas.microsoft.com/office/drawing/2014/main" id="{09DEC867-56E9-8905-81CC-1B0BF6DA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" y="653003"/>
            <a:ext cx="3311525" cy="5616352"/>
          </a:xfrm>
          <a:prstGeom prst="roundRect">
            <a:avLst>
              <a:gd name="adj" fmla="val 9426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4">
            <a:extLst>
              <a:ext uri="{FF2B5EF4-FFF2-40B4-BE49-F238E27FC236}">
                <a16:creationId xmlns:a16="http://schemas.microsoft.com/office/drawing/2014/main" id="{A3602ADD-AD9B-C93B-C4E2-9CC19C5EC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237" y="653002"/>
            <a:ext cx="2765425" cy="59412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神造萬有的旨意</a:t>
            </a:r>
          </a:p>
          <a:p>
            <a:pPr indent="176213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照神喜悅的旨意</a:t>
            </a:r>
          </a:p>
          <a:p>
            <a:pPr indent="363538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為成就祂的定旨</a:t>
            </a:r>
          </a:p>
          <a:p>
            <a:pPr indent="363538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宇宙行政的揭示</a:t>
            </a:r>
          </a:p>
          <a:p>
            <a:pPr indent="363538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爲神創造而讚美</a:t>
            </a:r>
          </a:p>
          <a:p>
            <a:pPr indent="176213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照神心頭的意願</a:t>
            </a:r>
          </a:p>
          <a:p>
            <a:pPr indent="363538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喜悅是出於意願</a:t>
            </a:r>
          </a:p>
          <a:p>
            <a:pPr indent="363538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知道意願的奧祕</a:t>
            </a:r>
          </a:p>
          <a:p>
            <a:pPr indent="363538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按決議行作萬事</a:t>
            </a:r>
          </a:p>
          <a:p>
            <a:pPr indent="363538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完成神意願目的</a:t>
            </a:r>
          </a:p>
          <a:p>
            <a:pPr indent="176213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神的旨意是基督</a:t>
            </a:r>
          </a:p>
          <a:p>
            <a:pPr indent="363538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基督是宇宙實際</a:t>
            </a:r>
          </a:p>
          <a:p>
            <a:pPr indent="363538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基督在萬有居首</a:t>
            </a:r>
          </a:p>
          <a:p>
            <a:pPr indent="363538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基督是經綸中心 </a:t>
            </a:r>
          </a:p>
          <a:p>
            <a:pPr indent="363538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基督作信徒的分</a:t>
            </a:r>
          </a:p>
          <a:p>
            <a:pPr indent="363538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基督是信徒生命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44">
            <a:extLst>
              <a:ext uri="{FF2B5EF4-FFF2-40B4-BE49-F238E27FC236}">
                <a16:creationId xmlns:a16="http://schemas.microsoft.com/office/drawing/2014/main" id="{B7B2F036-4857-CF46-395A-D0471B8B7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634" y="994322"/>
            <a:ext cx="2952750" cy="42196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R="0" lvl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 神的旨意是召會</a:t>
            </a:r>
          </a:p>
          <a:p>
            <a:pPr marR="0" lvl="0" indent="17621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召會是基督身體</a:t>
            </a:r>
          </a:p>
          <a:p>
            <a:pPr marR="0" lvl="0" indent="17621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由神與人所構成</a:t>
            </a:r>
          </a:p>
          <a:p>
            <a:pPr marR="0" lvl="0" indent="17621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頭與肢體的關係</a:t>
            </a:r>
          </a:p>
          <a:p>
            <a:pPr marR="0" lvl="0" indent="17621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因神增長而長大</a:t>
            </a:r>
          </a:p>
          <a:p>
            <a:pPr marR="0" lvl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 兒女實行父旨意</a:t>
            </a:r>
          </a:p>
          <a:p>
            <a:pPr marR="0" lvl="0" indent="17621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基督降服父旨意</a:t>
            </a:r>
          </a:p>
          <a:p>
            <a:pPr marR="0" lvl="0" indent="17621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就是耶穌的親人</a:t>
            </a:r>
          </a:p>
          <a:p>
            <a:pPr marR="0" lvl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六 國度是神的旨意</a:t>
            </a:r>
          </a:p>
          <a:p>
            <a:pPr marR="0" lvl="0" indent="17621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國度憲法的終結</a:t>
            </a:r>
          </a:p>
          <a:p>
            <a:pPr marR="0" lvl="0" indent="17621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國度子民行父旨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七國度子民的禱告</a:t>
            </a:r>
            <a:endParaRPr lang="zh-TW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8161858-5FC9-EFFF-23F2-19592F6A07BB}"/>
              </a:ext>
            </a:extLst>
          </p:cNvPr>
          <p:cNvSpPr txBox="1"/>
          <p:nvPr/>
        </p:nvSpPr>
        <p:spPr>
          <a:xfrm>
            <a:off x="9297265" y="653002"/>
            <a:ext cx="2572616" cy="3873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貳 實行父旨進國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度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R="0" lvl="0" indent="17621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進入國度的條件</a:t>
            </a:r>
          </a:p>
          <a:p>
            <a:pPr marR="0" lvl="0" indent="17621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兩個階段的進入</a:t>
            </a:r>
          </a:p>
          <a:p>
            <a:pPr marR="0" lvl="0" indent="17621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三 神聖生命的生活</a:t>
            </a:r>
          </a:p>
          <a:p>
            <a:pPr marR="0" lvl="0" indent="17621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四 斥責行不法之人</a:t>
            </a:r>
          </a:p>
          <a:p>
            <a:pPr marR="0" lvl="0" indent="363538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宇宙的兩個原則</a:t>
            </a:r>
          </a:p>
          <a:p>
            <a:pPr marR="0" lvl="0" indent="363538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事奉神或背叛神</a:t>
            </a:r>
          </a:p>
          <a:p>
            <a:pPr marR="0" lvl="0" indent="363538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脫離不法的原則</a:t>
            </a:r>
          </a:p>
          <a:p>
            <a:pPr marR="0" lvl="0" indent="363538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4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事奉神順服權柄</a:t>
            </a:r>
          </a:p>
          <a:p>
            <a:pPr marR="0" lvl="0" indent="363538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5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權柄問題的解決</a:t>
            </a:r>
          </a:p>
          <a:p>
            <a:pPr marR="0" lvl="0" indent="17621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五 服神旨意的事奉</a:t>
            </a:r>
          </a:p>
        </p:txBody>
      </p:sp>
      <p:sp>
        <p:nvSpPr>
          <p:cNvPr id="5" name="文字方塊 1">
            <a:extLst>
              <a:ext uri="{FF2B5EF4-FFF2-40B4-BE49-F238E27FC236}">
                <a16:creationId xmlns:a16="http://schemas.microsoft.com/office/drawing/2014/main" id="{1C307A35-B0F4-ED5D-2F49-102294CB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" y="685685"/>
            <a:ext cx="3268344" cy="519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4:11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我們的主，我們的神，你是配得榮耀、尊貴、能力的，因爲你創造了萬有，並且萬有是因你的旨意存在並被創造的。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7:21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不是每一個對我說，主阿，主阿的人，都能進諸天的國，惟獨實行我諸天之上父旨意的人，纔能進去。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7:22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當那日，許多人要對我說，主阿，主阿，我們不是在你的名裏豫言過，在你的名裏趕鬼過，並在你的名裏行過許多異能麼？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7:23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那時，我要向他們宣告：我從來不認識你們，你們這些行不法的人，離開我去罷。</a:t>
            </a:r>
          </a:p>
        </p:txBody>
      </p:sp>
      <p:sp>
        <p:nvSpPr>
          <p:cNvPr id="10" name="文本框 16">
            <a:extLst>
              <a:ext uri="{FF2B5EF4-FFF2-40B4-BE49-F238E27FC236}">
                <a16:creationId xmlns:a16="http://schemas.microsoft.com/office/drawing/2014/main" id="{6C20F450-F330-EA4D-6C14-6FDA95CF8369}"/>
              </a:ext>
            </a:extLst>
          </p:cNvPr>
          <p:cNvSpPr txBox="1"/>
          <p:nvPr/>
        </p:nvSpPr>
        <p:spPr>
          <a:xfrm>
            <a:off x="635" y="6442075"/>
            <a:ext cx="12192000" cy="415498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algn="r"/>
            <a:r>
              <a:rPr lang="zh-TW" altLang="en-US" sz="2100" b="1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國度子民應認識神的旨意，就是得著基督作元首，並建造召會作祂的身體，這樣實行父的旨意必進國度。</a:t>
            </a:r>
            <a:endParaRPr lang="zh-TW" altLang="zh-CN" sz="2100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24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02673" y="392362"/>
            <a:ext cx="10723419" cy="6073275"/>
          </a:xfrm>
        </p:spPr>
        <p:txBody>
          <a:bodyPr/>
          <a:lstStyle/>
          <a:p>
            <a:pPr marL="1276350" indent="-1276350" algn="ctr" eaLnBrk="1" latinLnBrk="0" hangingPunct="1">
              <a:lnSpc>
                <a:spcPts val="296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各篇篇題</a:t>
            </a:r>
            <a:endParaRPr kumimoji="1" lang="zh-TW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257300" indent="-1257300" eaLnBrk="1" hangingPunct="1">
              <a:lnSpc>
                <a:spcPts val="32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第一篇   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靈裏貧窮者以及清心者之福，得在新王基督屬天的掌權之下，並得看見神而在祂的生命裏彰顯祂，且有祂的權柄來代表祂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第二篇   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哀慟者之福，溫柔者之福，以及稱為神兒子的製造和平者之福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第三篇   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對於國度生活緊要的禱告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第四篇   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憐憫人的人有福了，因為他們必蒙憐憫並領受憐憫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第五篇   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國度子民有個人禱告的經歷，在隱密中接觸他們的天父，得著對父隱密的享受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第六篇   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要完全，像我們的天父完全一樣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第七篇   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進窄門並走那引到生命的狹路，這生命就是國度永遠蒙福的光景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第八篇   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先尋求神的國和祂的義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第九篇   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實行父的旨意，使我們得以在</a:t>
            </a:r>
            <a:r>
              <a:rPr kumimoji="1"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『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那日</a:t>
            </a:r>
            <a:r>
              <a:rPr kumimoji="1"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』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，就是基督審判臺的日子，進入父的國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-251"/>
            <a:ext cx="9805182" cy="1225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3763" indent="-893763" algn="just">
              <a:lnSpc>
                <a:spcPts val="2500"/>
              </a:lnSpc>
              <a:spcBef>
                <a:spcPts val="1200"/>
              </a:spcBef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第一篇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靈裏貧窮者以及清心者之福，得在新王基督屬天的掌權之下，並得看見神而在祂的生命裏彰顯祂，且有祂的權柄來代表祂</a:t>
            </a:r>
          </a:p>
          <a:p>
            <a:pPr marL="1082675" indent="-1082675" algn="just">
              <a:lnSpc>
                <a:spcPts val="2900"/>
              </a:lnSpc>
              <a:spcBef>
                <a:spcPts val="1200"/>
              </a:spcBef>
              <a:buNone/>
            </a:pP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40011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秋訓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-01</a:t>
            </a:r>
          </a:p>
        </p:txBody>
      </p:sp>
      <p:sp>
        <p:nvSpPr>
          <p:cNvPr id="4" name="矩形: 圓角 2"/>
          <p:cNvSpPr>
            <a:spLocks noChangeArrowheads="1"/>
          </p:cNvSpPr>
          <p:nvPr/>
        </p:nvSpPr>
        <p:spPr bwMode="auto">
          <a:xfrm>
            <a:off x="171883" y="959183"/>
            <a:ext cx="3394075" cy="5181078"/>
          </a:xfrm>
          <a:prstGeom prst="roundRect">
            <a:avLst>
              <a:gd name="adj" fmla="val 968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3790749" y="859353"/>
            <a:ext cx="2605290" cy="5088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靈裡貧窮得國度</a:t>
            </a:r>
          </a:p>
          <a:p>
            <a:pPr indent="16256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完全倒空不守舊</a:t>
            </a:r>
          </a:p>
          <a:p>
            <a:pPr indent="16256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領悟屬天的國度</a:t>
            </a:r>
          </a:p>
          <a:p>
            <a:pPr indent="16256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謙卑承認無所知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560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關心基督與召會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560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對靈豐富的經歷</a:t>
            </a:r>
          </a:p>
          <a:p>
            <a:pPr indent="16256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長進是在於飢渴</a:t>
            </a:r>
          </a:p>
          <a:p>
            <a:pPr indent="33210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該害怕自滿自足</a:t>
            </a:r>
          </a:p>
          <a:p>
            <a:pPr indent="33210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不覺得自己缺乏</a:t>
            </a:r>
          </a:p>
          <a:p>
            <a:pPr indent="33210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留戀以往的得勝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3210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倒空才能被充滿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回轉小孩進國度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560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容易接受新思想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560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神的國是新事物</a:t>
            </a: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9463315" y="874953"/>
            <a:ext cx="2763089" cy="45658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肆 心與靈需常更新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與撒冷一樣的新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苦難中靈常更新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每早晨都得復興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在新樣裏來赴席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日日更新的憑藉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 調和之靈需擴展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 照心思的靈生活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八 操練靈禱讀主話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伍 主恢復中的心靈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在基督裏的新人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  二 完成新耶路撒冷</a:t>
            </a:r>
          </a:p>
        </p:txBody>
      </p:sp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235123" y="1029112"/>
            <a:ext cx="3242982" cy="504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100"/>
              </a:lnSpc>
              <a:spcBef>
                <a:spcPts val="600"/>
              </a:spcBef>
              <a:buClrTx/>
              <a:buSzTx/>
              <a:buNone/>
            </a:pP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5:3</a:t>
            </a: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9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靈裏貧窮的人有福了，因為諸天的國是他們的。</a:t>
            </a:r>
            <a:endParaRPr lang="en-US" altLang="zh-TW" sz="19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100"/>
              </a:lnSpc>
              <a:spcBef>
                <a:spcPts val="600"/>
              </a:spcBef>
              <a:buClrTx/>
              <a:buSzTx/>
              <a:buNone/>
            </a:pP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5:8</a:t>
            </a: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9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清心的人有福了，因為他們必看見神。</a:t>
            </a:r>
            <a:endParaRPr lang="en-US" altLang="zh-TW" sz="19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100"/>
              </a:lnSpc>
              <a:spcBef>
                <a:spcPts val="600"/>
              </a:spcBef>
              <a:buClrTx/>
              <a:buSzTx/>
              <a:buNone/>
            </a:pP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r>
              <a:rPr lang="en-US" altLang="zh-TW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18:17</a:t>
            </a: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9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我實在告訴你們，凡不像小孩子一樣接受神國的，絕不能進去。</a:t>
            </a:r>
            <a:endParaRPr lang="en-US" altLang="zh-TW" sz="19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100"/>
              </a:lnSpc>
              <a:spcBef>
                <a:spcPts val="600"/>
              </a:spcBef>
              <a:buClrTx/>
              <a:buSzTx/>
              <a:buNone/>
            </a:pP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王上</a:t>
            </a:r>
            <a:r>
              <a:rPr lang="en-US" altLang="zh-CN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4:29  </a:t>
            </a:r>
            <a:r>
              <a:rPr lang="zh-CN" altLang="en-US" sz="19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神賜給所羅門智慧、極大的聰明、和寬廣的心，如同海邊的</a:t>
            </a:r>
            <a:r>
              <a:rPr lang="zh-TW" altLang="en-US" sz="19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沙</a:t>
            </a:r>
            <a:r>
              <a:rPr lang="zh-CN" altLang="en-US" sz="19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那樣不可測量。</a:t>
            </a:r>
            <a:endParaRPr lang="en-US" altLang="zh-CN" sz="19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100"/>
              </a:lnSpc>
              <a:spcBef>
                <a:spcPts val="600"/>
              </a:spcBef>
              <a:buClrTx/>
              <a:buSzTx/>
              <a:buNone/>
            </a:pP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</a:t>
            </a:r>
            <a:r>
              <a:rPr lang="en-US" altLang="zh-TW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6:11</a:t>
            </a: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9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哥林多人哪，我們的口向你們是張開的，我們的心是寬宏的；</a:t>
            </a:r>
            <a:endParaRPr lang="en-US" altLang="zh-TW" sz="19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100"/>
              </a:lnSpc>
              <a:spcBef>
                <a:spcPts val="600"/>
              </a:spcBef>
              <a:buClrTx/>
              <a:buSzTx/>
              <a:buNone/>
            </a:pP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</a:t>
            </a:r>
            <a:r>
              <a:rPr lang="en-US" altLang="zh-TW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4:16</a:t>
            </a: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9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所以我們不喪膽，反而我們外面的人雖然在毀壞，我們裡面的人卻日日在更新。</a:t>
            </a:r>
          </a:p>
        </p:txBody>
      </p:sp>
      <p:sp>
        <p:nvSpPr>
          <p:cNvPr id="2" name="Rectangle 144">
            <a:extLst>
              <a:ext uri="{FF2B5EF4-FFF2-40B4-BE49-F238E27FC236}">
                <a16:creationId xmlns:a16="http://schemas.microsoft.com/office/drawing/2014/main" id="{508FB319-4E1E-B3CF-54F3-BD3EA6986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435" y="884778"/>
            <a:ext cx="2763088" cy="56334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 清心的人看見神</a:t>
            </a:r>
          </a:p>
          <a:p>
            <a:pPr indent="16256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純潔專一只要主</a:t>
            </a:r>
          </a:p>
          <a:p>
            <a:pPr indent="16256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賞賜就是看見神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見神就厭惡自己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是在靈裏觀看神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看見神被神構成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 越愛神越否認己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 見神就棄絕世界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 屬靈長進的加減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 頂替神就是偶像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 一心純潔只向神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十一 長進在於轉向神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 專注主話必純潔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600"/>
              </a:lnSpc>
              <a:spcBef>
                <a:spcPts val="12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 渴慕有寬宏的心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如所羅門王的心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新約執事的寬宏</a:t>
            </a:r>
          </a:p>
        </p:txBody>
      </p:sp>
      <p:sp>
        <p:nvSpPr>
          <p:cNvPr id="3" name="文本框 99">
            <a:extLst>
              <a:ext uri="{FF2B5EF4-FFF2-40B4-BE49-F238E27FC236}">
                <a16:creationId xmlns:a16="http://schemas.microsoft.com/office/drawing/2014/main" id="{17079AC6-EFAD-60E6-5B8E-67132EF132EB}"/>
              </a:ext>
            </a:extLst>
          </p:cNvPr>
          <p:cNvSpPr txBox="1"/>
          <p:nvPr/>
        </p:nvSpPr>
        <p:spPr>
          <a:xfrm>
            <a:off x="0" y="645477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國度之子是靈裏貧窮倒空，清心愛慕看見神的人</a:t>
            </a:r>
            <a:r>
              <a:rPr lang="zh-TW" altLang="en-US" sz="2100" b="1" dirty="0">
                <a:latin typeface="Microsoft YaHei" panose="020B0503020204020204" charset="-122"/>
                <a:ea typeface="Microsoft YaHei" panose="020B0503020204020204" charset="-122"/>
              </a:rPr>
              <a:t>；</a:t>
            </a:r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他們的</a:t>
            </a:r>
            <a:r>
              <a:rPr lang="zh-TW" altLang="en-US" sz="2100" b="1" dirty="0">
                <a:latin typeface="Microsoft YaHei" panose="020B0503020204020204" charset="-122"/>
                <a:ea typeface="Microsoft YaHei" panose="020B0503020204020204" charset="-122"/>
              </a:rPr>
              <a:t>靈常更新並且</a:t>
            </a:r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心寬宏，至終會成為新造的新人。</a:t>
            </a:r>
            <a:endParaRPr lang="zh-TW" sz="21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660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0" y="0"/>
            <a:ext cx="10164445" cy="458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第二篇   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哀慟者之福，溫柔者之福，以及稱為神兒子的製造和平者之福</a:t>
            </a:r>
            <a:endParaRPr kumimoji="1"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</p:txBody>
      </p:sp>
      <p:sp>
        <p:nvSpPr>
          <p:cNvPr id="5" name="矩形: 圓角 2"/>
          <p:cNvSpPr>
            <a:spLocks noChangeArrowheads="1"/>
          </p:cNvSpPr>
          <p:nvPr/>
        </p:nvSpPr>
        <p:spPr bwMode="auto">
          <a:xfrm>
            <a:off x="220980" y="624705"/>
            <a:ext cx="3277235" cy="5664335"/>
          </a:xfrm>
          <a:prstGeom prst="roundRect">
            <a:avLst>
              <a:gd name="adj" fmla="val 837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3735069" y="603445"/>
            <a:ext cx="2694305" cy="54475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哀慟者必得安慰</a:t>
            </a:r>
          </a:p>
          <a:p>
            <a:pPr indent="17462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哀慟是憂傷懊悔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世界對神是消極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今日全地的光景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人受撒但的轄制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神要人為此哀慟</a:t>
            </a:r>
          </a:p>
          <a:p>
            <a:pPr indent="17462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聖徒該深深哀慟</a:t>
            </a:r>
          </a:p>
          <a:p>
            <a:pPr indent="360363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主應許必得安慰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在各世代的安慰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國度信徒的哀慟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哀慟不彀得著神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願服神和神管治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高尚聖別的哀慟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必定蒙神的安慰</a:t>
            </a:r>
          </a:p>
          <a:p>
            <a:pPr indent="17462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靈裏貧窮而哀慟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220980" y="668432"/>
            <a:ext cx="3230245" cy="525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太</a:t>
            </a:r>
            <a:r>
              <a:rPr lang="en-US" altLang="zh-TW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5:4	</a:t>
            </a:r>
            <a:r>
              <a:rPr lang="zh-TW" altLang="en-US" sz="20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哀慟的人有福了，因為他們必得安慰。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太</a:t>
            </a:r>
            <a:r>
              <a:rPr lang="en-US" altLang="zh-TW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5:5	</a:t>
            </a:r>
            <a:r>
              <a:rPr lang="zh-TW" altLang="en-US" sz="20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溫柔的人有福了，因為他們必承受地土。</a:t>
            </a:r>
          </a:p>
          <a:p>
            <a:pPr algn="just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林後</a:t>
            </a:r>
            <a:r>
              <a:rPr lang="en-US" altLang="zh-TW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10:1</a:t>
            </a:r>
            <a:r>
              <a:rPr lang="zh-TW" altLang="en-US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 </a:t>
            </a:r>
            <a:r>
              <a:rPr lang="zh-TW" altLang="en-US" sz="20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然而我保羅，就是那如你們所說，在你們中間，見面的時候是卑鄙的，不在的時候，向你們卻是放膽的，親自藉著基督的溫柔與和藹勸你們，</a:t>
            </a:r>
            <a:endParaRPr lang="en-US" altLang="zh-TW" sz="2000" b="1" spc="-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algn="just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太</a:t>
            </a:r>
            <a:r>
              <a:rPr lang="en-US" altLang="zh-TW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11:29	</a:t>
            </a:r>
            <a:r>
              <a:rPr lang="en-US" altLang="zh-TW" sz="20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 </a:t>
            </a:r>
            <a:r>
              <a:rPr lang="zh-TW" altLang="en-US" sz="20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我心裡柔和謙卑，因此你們要負我的軛，且要跟我學，你們魂裡就必得安息；</a:t>
            </a:r>
            <a:endParaRPr lang="en-US" altLang="zh-TW" sz="2000" b="1" spc="-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太</a:t>
            </a:r>
            <a:r>
              <a:rPr lang="en-US" altLang="zh-TW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5:9	</a:t>
            </a:r>
            <a:r>
              <a:rPr lang="zh-TW" altLang="en-US" sz="20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製造和平的人有福了，因為他們必稱為神的兒子。</a:t>
            </a:r>
            <a:endParaRPr lang="en-US" altLang="zh-TW" sz="2000" b="1" spc="-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羅</a:t>
            </a:r>
            <a:r>
              <a:rPr lang="en-US" altLang="zh-TW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8:14   </a:t>
            </a:r>
            <a:r>
              <a:rPr lang="zh-TW" altLang="en-US" sz="20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凡被神的靈引導的，都是神的兒子。</a:t>
            </a:r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9357693" y="603445"/>
            <a:ext cx="2921391" cy="47293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 和平者稱為神子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撒但在煽動背叛</a:t>
            </a:r>
          </a:p>
          <a:p>
            <a:pPr lvl="1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信徒應製造和平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809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父神是平安的神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809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兒女有父的性情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809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顯父性情稱神子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製造和平者之福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809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兒女長成為兒子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809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罪人得救作兒子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809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羅馬書中心思想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355600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兒子受那靈引導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355600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期待眾子顯出來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809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藉信基督作神子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8890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秋訓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-02</a:t>
            </a:r>
          </a:p>
        </p:txBody>
      </p:sp>
      <p:sp>
        <p:nvSpPr>
          <p:cNvPr id="11" name="Rectangle 144"/>
          <p:cNvSpPr>
            <a:spLocks noChangeArrowheads="1"/>
          </p:cNvSpPr>
          <p:nvPr/>
        </p:nvSpPr>
        <p:spPr bwMode="auto">
          <a:xfrm>
            <a:off x="6546381" y="603445"/>
            <a:ext cx="2694305" cy="54282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 溫柔者承受地土</a:t>
            </a:r>
          </a:p>
          <a:p>
            <a:pPr lvl="1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不抵抗世人反對</a:t>
            </a:r>
          </a:p>
          <a:p>
            <a:pPr lvl="1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哀人可憐而溫柔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809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對眾人都是溫柔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809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謙讓溫柔的美德</a:t>
            </a:r>
          </a:p>
          <a:p>
            <a:pPr lvl="1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分辨溫柔與爭戰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來世必承受地土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主心裏柔和溫柔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809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主在面臨敵對時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809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在基督裏的溫柔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809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主溫柔騎驢進城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31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 溫柔者承受地土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809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活在國度實際裏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809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長大承受神的國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國度之子為世界的局勢哀慟，他們以溫柔的態度對待眾人，他們在各地製造和平，他們必稱為神的兒子。</a:t>
            </a:r>
            <a:endParaRPr lang="zh-TW" sz="21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359" y="-8484"/>
            <a:ext cx="9758045" cy="458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第三篇   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對於國度生活緊要的禱告</a:t>
            </a:r>
            <a:endParaRPr kumimoji="1"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681990"/>
            <a:ext cx="3409950" cy="5579745"/>
          </a:xfrm>
          <a:prstGeom prst="roundRect">
            <a:avLst>
              <a:gd name="adj" fmla="val 889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56540" y="733425"/>
            <a:ext cx="3294056" cy="55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4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6:9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所以你們要這樣禱告：我們在諸天之上的父，願你的名被尊為聖，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願你的國來臨，願你的旨意行在地上，如同行在天上。 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4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6:11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我們日用的食物，今日賜給我們；</a:t>
            </a:r>
          </a:p>
          <a:p>
            <a:pPr indent="0" algn="just" fontAlgn="auto" latinLnBrk="0">
              <a:lnSpc>
                <a:spcPts val="24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6:12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免我們的債，如同我們免了欠我們債的人； 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4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6:13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不叫我們陷入試誘，救我們脫離那惡者。因為國度、能力、榮耀，都是你的，直到永遠。阿們。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4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王上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8:48 …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向著你賜給他們列祖之地，和你所選擇的城，並我為你名所建造的殿，向你禱告。</a:t>
            </a:r>
          </a:p>
        </p:txBody>
      </p:sp>
      <p:sp>
        <p:nvSpPr>
          <p:cNvPr id="8" name="Rectangle 144"/>
          <p:cNvSpPr>
            <a:spLocks noChangeArrowheads="1"/>
          </p:cNvSpPr>
          <p:nvPr/>
        </p:nvSpPr>
        <p:spPr bwMode="auto">
          <a:xfrm>
            <a:off x="3805238" y="591008"/>
            <a:ext cx="2756927" cy="25300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主教導門徒禱告</a:t>
            </a:r>
          </a:p>
          <a:p>
            <a:pPr indent="14097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主始終與父是一</a:t>
            </a:r>
          </a:p>
          <a:p>
            <a:pPr indent="14097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主注視父的面容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4097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主在苦難信靠神</a:t>
            </a:r>
          </a:p>
          <a:p>
            <a:pPr indent="14097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主使撒但無立場</a:t>
            </a:r>
          </a:p>
          <a:p>
            <a:pPr lvl="1" eaLnBrk="1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6457482" y="576838"/>
            <a:ext cx="2756927" cy="5088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發表神旨的禱告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向神禱告的示範</a:t>
            </a:r>
          </a:p>
          <a:p>
            <a:pPr indent="36036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為著神聖的三一</a:t>
            </a:r>
          </a:p>
          <a:p>
            <a:pPr indent="53340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a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父的名被尊為聖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53340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b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子的國必要來臨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53340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c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靈的旨意得通行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036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三個保護的禱告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53340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a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賞賜日用的食物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53340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b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赦免所有的欠債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53340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c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逃離撒但的試誘</a:t>
            </a:r>
          </a:p>
          <a:p>
            <a:pPr indent="36036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三個恭敬的讚美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53340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a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結束於神聖三一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53340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b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父是開始與終結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二 國度緊要的禱告</a:t>
            </a:r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9388717" y="576838"/>
            <a:ext cx="2652244" cy="57584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 禱告到神的裏面</a:t>
            </a:r>
          </a:p>
          <a:p>
            <a:pPr lvl="1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常受打岔離開神</a:t>
            </a:r>
          </a:p>
          <a:p>
            <a:pPr lvl="1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每晨花時間禱告</a:t>
            </a:r>
          </a:p>
          <a:p>
            <a:pPr lvl="1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改變禱告的方式</a:t>
            </a:r>
          </a:p>
          <a:p>
            <a:pPr lvl="1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得著豐富的所是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80975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餅魚雞蛋的豐富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80975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接受聖靈的餧養</a:t>
            </a:r>
          </a:p>
          <a:p>
            <a:pPr lvl="1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邪靈黑暗無空位</a:t>
            </a:r>
          </a:p>
          <a:p>
            <a:pPr lvl="1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 有亮光能照亮人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 看見己一無所是</a:t>
            </a:r>
          </a:p>
          <a:p>
            <a:pPr lvl="1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 宣告無己是基督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 簡單呼喊主耶穌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700"/>
              </a:lnSpc>
              <a:spcBef>
                <a:spcPts val="12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 向神權益的禱告</a:t>
            </a:r>
          </a:p>
          <a:p>
            <a:pPr lvl="1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聖地聖城與聖殿</a:t>
            </a:r>
          </a:p>
          <a:p>
            <a:pPr lvl="1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神必垂聽的禱告</a:t>
            </a:r>
          </a:p>
          <a:p>
            <a:pPr lvl="1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對準基督與召會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秋訓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-03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國度子民當學習如何禱告，就是發表神旨意的禱告，就是禱告到神的裏面，關心聖地聖城與聖殿的禱告。</a:t>
            </a:r>
            <a:endParaRPr lang="zh-TW" sz="21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-1" y="-28221"/>
            <a:ext cx="7439891" cy="458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第四篇   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憐憫人的人有福了，因為他們必蒙憐憫並領受憐憫</a:t>
            </a:r>
            <a:endParaRPr kumimoji="1"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719455"/>
            <a:ext cx="3409950" cy="5500370"/>
          </a:xfrm>
          <a:prstGeom prst="roundRect">
            <a:avLst>
              <a:gd name="adj" fmla="val 1048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54000" y="735330"/>
            <a:ext cx="3408680" cy="55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5:7  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憐憫人的人有福了，因爲他們必蒙憐憫。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9:15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因爲祂對摩西說，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我要向誰施憐憫，就向誰施憐憫；要對誰動憐恤，就對誰動憐恤。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9:16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這樣看來，這不在於那定意的，也不在於那奔跑的，只在於那施憐憫的神。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2:4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然而神富於憐憫，因祂愛我們的大愛，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雅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2:13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因爲那不憐憫人的，也要受無憐憫的審判；憐憫原是向審判誇勝。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4:16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所以我們只管坦然無懼的來到施恩的寶座前，爲要受憐憫，得恩典，作應時的幫助。</a:t>
            </a: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3826604" y="629285"/>
            <a:ext cx="2756927" cy="66722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壹 神是施憐憫的神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憐憫是神的屬性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不配得祂的恩典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憐憫領人得救恩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人對追求的觀念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揀選非人的努力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出於施憐憫的神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不信靠己的努力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神經綸裏的事奉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爲神憐憫感謝祂</a:t>
            </a:r>
          </a:p>
          <a:p>
            <a:pPr indent="53975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a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在於神主宰權柄</a:t>
            </a:r>
          </a:p>
          <a:p>
            <a:pPr indent="53975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b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作蒙憐憫的器皿</a:t>
            </a:r>
          </a:p>
          <a:p>
            <a:pPr indent="53975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c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祂已選擇施憐憫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使人心傾向於祂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使人樂意負責任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使人願走主道路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使人認識主恢復</a:t>
            </a:r>
          </a:p>
          <a:p>
            <a:pPr indent="363538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marL="174625" indent="185738" eaLnBrk="1" fontAlgn="auto" hangingPunct="1">
              <a:lnSpc>
                <a:spcPts val="30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47455" y="629285"/>
            <a:ext cx="2598420" cy="64413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羅馬九章的啓示</a:t>
            </a:r>
          </a:p>
          <a:p>
            <a:pPr indent="363538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對以色列的憐憫</a:t>
            </a:r>
          </a:p>
          <a:p>
            <a:pPr indent="363538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確定碰見神憐憫</a:t>
            </a:r>
          </a:p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受憐憫與得恩典</a:t>
            </a:r>
          </a:p>
          <a:p>
            <a:pPr indent="363538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都是神愛的彰顯</a:t>
            </a:r>
          </a:p>
          <a:p>
            <a:pPr indent="363538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先憐憫再得恩典</a:t>
            </a:r>
          </a:p>
          <a:p>
            <a:pPr indent="363538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用靈來到施恩座</a:t>
            </a:r>
          </a:p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 讚美敬拜主憐憫</a:t>
            </a:r>
          </a:p>
          <a:p>
            <a:pPr indent="363538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滿心讚美你憐憫</a:t>
            </a:r>
          </a:p>
          <a:p>
            <a:pPr indent="363538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讚你憐憫到萬代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憐憫人的有福了</a:t>
            </a:r>
          </a:p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優於人所當得的</a:t>
            </a:r>
          </a:p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國度子民的憐憫</a:t>
            </a:r>
          </a:p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人不當得的憐憫</a:t>
            </a:r>
          </a:p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審判台前的憐憫</a:t>
            </a:r>
          </a:p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學習對別人憐憫</a:t>
            </a:r>
          </a:p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fontAlgn="auto">
              <a:lnSpc>
                <a:spcPts val="3000"/>
              </a:lnSpc>
              <a:spcBef>
                <a:spcPts val="0"/>
              </a:spcBef>
              <a:buClr>
                <a:srgbClr val="FFCC00"/>
              </a:buClr>
              <a:defRPr/>
            </a:pPr>
            <a:endParaRPr lang="zh-TW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秋訓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-04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latin typeface="Microsoft YaHei" panose="020B0503020204020204" charset="-122"/>
                <a:ea typeface="Microsoft YaHei" panose="020B0503020204020204" charset="-122"/>
              </a:rPr>
              <a:t>神是樂意施憐憫的神，我們都是受憐憫得恩典的人，我們當學習向人施憐憫，使我們能在審判時受憐憫</a:t>
            </a:r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。</a:t>
            </a:r>
            <a:endParaRPr lang="zh-TW" sz="21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8E306C5-A497-2FED-9231-4B7B63CDFD83}"/>
              </a:ext>
            </a:extLst>
          </p:cNvPr>
          <p:cNvSpPr txBox="1"/>
          <p:nvPr/>
        </p:nvSpPr>
        <p:spPr>
          <a:xfrm>
            <a:off x="9509799" y="597319"/>
            <a:ext cx="2682201" cy="540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叁 保羅書信的憐憫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他對同工的鼓勵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憐憫更甚於恩典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三 面對召會的墮落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四 帶進豐富的恩典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肆 憐憫向審判誇勝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輕看貧窮的弟兄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受無憐憫的審判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伍 為神憐憫敬拜祂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憐憫使人被拔高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憐憫有分主恢復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三 憐憫使人信靠祂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四 憐憫能與主同行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五 憐憫行奇妙的事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871364" cy="458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第五篇   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國度子民有個人禱告的經歷，在隱密中接觸他們的天父，得著對父隱密的享受</a:t>
            </a:r>
            <a:endParaRPr kumimoji="1"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79" y="683132"/>
            <a:ext cx="3601085" cy="5542469"/>
          </a:xfrm>
          <a:prstGeom prst="roundRect">
            <a:avLst>
              <a:gd name="adj" fmla="val 7951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68603" y="747741"/>
            <a:ext cx="3505835" cy="542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賽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37:31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猶大家所逃脫餘剩的，仍要往下扎根，向上結果。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6:6  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你禱告的時候，要進你的密室，關上門，禱告你在隱密中的父，你父在隱密中察看，必要報答你。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14:22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耶穌隨卽催門徒上船，在祂以先到對岸去，等祂解散羣眾。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14:23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旣解散了羣眾，祂就獨自上山去禱告。到了晚上，只有祂單獨在那裏。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詩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42:7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你的瀑布發聲，深淵就與深淵響應；你的波浪洪濤，都漫過我身。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歌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4:12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我妹子，我新婦，乃是關鎖的園，禁閉的井，封閉的泉。</a:t>
            </a: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3946525" y="683132"/>
            <a:ext cx="2874645" cy="40112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壹 個人隱密的禱告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父在隱密中察看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凡事討父的喜悅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己喜愛得人榮耀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生命隱密的長大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天天隱密的禱告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 接受隱密的回答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 顯揚己攔阻生命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八 炫耀是假冒為善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九 學習隱藏的生活</a:t>
            </a:r>
          </a:p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28531" y="683132"/>
            <a:ext cx="2637790" cy="32834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學習耶穌的榜樣</a:t>
            </a:r>
          </a:p>
          <a:p>
            <a:pPr indent="176213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獨自上山去禱告</a:t>
            </a:r>
          </a:p>
          <a:p>
            <a:pPr indent="363538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主催門徒們離開</a:t>
            </a:r>
          </a:p>
          <a:p>
            <a:pPr indent="363538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主獨自向父禱告</a:t>
            </a:r>
          </a:p>
          <a:p>
            <a:pPr indent="176213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在山上向父禱告</a:t>
            </a:r>
          </a:p>
          <a:p>
            <a:pPr indent="363538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向父更深的禱告</a:t>
            </a:r>
          </a:p>
          <a:p>
            <a:pPr indent="363538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進入密室關上門</a:t>
            </a:r>
          </a:p>
          <a:p>
            <a:pPr indent="363538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離開羣眾和事物</a:t>
            </a:r>
          </a:p>
          <a:p>
            <a:pPr indent="0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秋訓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-05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645477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國度子民當學習主隱密的禱告，享受父在隱密中的回答，我們要向下扎根向上結果，並作主私有的享受。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092C1B2-FD34-D868-BE2F-6EE596902C6C}"/>
              </a:ext>
            </a:extLst>
          </p:cNvPr>
          <p:cNvSpPr txBox="1"/>
          <p:nvPr/>
        </p:nvSpPr>
        <p:spPr>
          <a:xfrm>
            <a:off x="9273682" y="683132"/>
            <a:ext cx="2858771" cy="5556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叁 深淵與深淵響應</a:t>
            </a:r>
          </a:p>
          <a:p>
            <a:pPr marR="0" lvl="0" indent="363538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與人深處的響應</a:t>
            </a:r>
          </a:p>
          <a:p>
            <a:pPr marR="0" lvl="0" indent="363538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往下扎根的生活</a:t>
            </a:r>
          </a:p>
          <a:p>
            <a:pPr marR="0" lvl="0" indent="363538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三 兩面扎根的生活</a:t>
            </a:r>
          </a:p>
          <a:p>
            <a:pPr marR="0" lvl="0" indent="623888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除去硬石與荊棘</a:t>
            </a:r>
          </a:p>
          <a:p>
            <a:pPr marR="0" lvl="0" indent="623888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每晨花時間吸取</a:t>
            </a:r>
          </a:p>
          <a:p>
            <a:pPr marR="0" lvl="0" indent="446088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四 人對話語的方式</a:t>
            </a:r>
          </a:p>
          <a:p>
            <a:pPr marR="0" lvl="0" indent="623888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土淺石頭必枯乾</a:t>
            </a:r>
          </a:p>
          <a:p>
            <a:pPr lvl="0" indent="623888" algn="ctr">
              <a:lnSpc>
                <a:spcPts val="2600"/>
              </a:lnSpc>
              <a:buClr>
                <a:srgbClr val="FFCC00"/>
              </a:buClr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葉要茂盛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根要深</a:t>
            </a:r>
          </a:p>
          <a:p>
            <a:pPr marR="0" lvl="0" indent="623888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經得起日曬乾旱</a:t>
            </a:r>
          </a:p>
          <a:p>
            <a:pPr marR="0" lvl="0" indent="623888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4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遮蓋隱藏的經歷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肆 雅歌中的園井泉</a:t>
            </a:r>
          </a:p>
          <a:p>
            <a:pPr marR="0" lvl="0" indent="446088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基督私有的享受</a:t>
            </a:r>
          </a:p>
          <a:p>
            <a:pPr marR="0" lvl="0" indent="446088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只求良人的喜悅</a:t>
            </a:r>
          </a:p>
          <a:p>
            <a:pPr marR="0" lvl="0" indent="446088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三 作工會更有功效</a:t>
            </a:r>
          </a:p>
          <a:p>
            <a:pPr marR="0" lvl="0" indent="446088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四 十架更深的工作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0" y="-46733"/>
            <a:ext cx="9038590" cy="458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第六篇   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要完全，像我們的天父完全一樣</a:t>
            </a:r>
            <a:endParaRPr kumimoji="1"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</p:txBody>
      </p:sp>
      <p:sp>
        <p:nvSpPr>
          <p:cNvPr id="5" name="矩形: 圓角 2"/>
          <p:cNvSpPr>
            <a:spLocks noChangeArrowheads="1"/>
          </p:cNvSpPr>
          <p:nvPr/>
        </p:nvSpPr>
        <p:spPr bwMode="auto">
          <a:xfrm>
            <a:off x="220980" y="628015"/>
            <a:ext cx="3453109" cy="5600065"/>
          </a:xfrm>
          <a:prstGeom prst="roundRect">
            <a:avLst>
              <a:gd name="adj" fmla="val 9814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20980" y="650240"/>
            <a:ext cx="3453109" cy="55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5:48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所以你們要完全，像你們的天父完全一樣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3:16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神愛世人，甚至將祂的獨生子賜給他們，叫一切信入祂的，不至滅亡，反得永遠的生命。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5:29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從來沒有人恨惡自己的身體，總是保養顧惜，正像基督待召會一樣， 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5:5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神的愛已經藉着所賜給我們的聖靈，澆灌在我們心裏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約壹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4:8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不愛弟兄的，未曾認識神，因爲神就是愛。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約壹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4:16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神在我們身上的愛，我們也知道也信。神就是愛，住在愛裏面的，就住在神裏面，神也住在他裏面。 </a:t>
            </a: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3947903" y="582944"/>
            <a:ext cx="2756927" cy="61368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壹 像父一樣的完全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有父的生命性情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生命能使人完全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叫人完全的生命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需轉向我們的父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像天父一樣完全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這是國度的生命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6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留在神聖交通裏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7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兒子要像父一樣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8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接受生命的分賜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新人成全盡功用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藉着生命的長大</a:t>
            </a:r>
          </a:p>
          <a:p>
            <a:pPr indent="5397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a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得着正確的滋養</a:t>
            </a:r>
          </a:p>
          <a:p>
            <a:pPr indent="5397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b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藉着保養和顧惜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需要被基督構成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新人要成爲新婦</a:t>
            </a:r>
          </a:p>
          <a:p>
            <a:pPr indent="0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" name="Rectangle 144"/>
          <p:cNvSpPr>
            <a:spLocks noChangeArrowheads="1"/>
          </p:cNvSpPr>
          <p:nvPr/>
        </p:nvSpPr>
        <p:spPr bwMode="auto">
          <a:xfrm>
            <a:off x="6704830" y="582944"/>
            <a:ext cx="2588116" cy="3991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R="0" lvl="0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貳 在父的愛裏完全</a:t>
            </a:r>
          </a:p>
          <a:p>
            <a:pPr marR="0" lvl="0" indent="176213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有神的神聖之愛</a:t>
            </a:r>
          </a:p>
          <a:p>
            <a:pPr marR="0" lvl="0" indent="363538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神愛世人的賜給</a:t>
            </a:r>
          </a:p>
          <a:p>
            <a:pPr marR="0" lvl="0" indent="363538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神的救贖與分賜</a:t>
            </a:r>
          </a:p>
          <a:p>
            <a:pPr marR="0" lvl="0" indent="363538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神的憐憫與揀選</a:t>
            </a:r>
          </a:p>
          <a:p>
            <a:pPr marR="0" lvl="0" indent="176213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神的愛已經澆灌</a:t>
            </a:r>
          </a:p>
          <a:p>
            <a:pPr marR="0" lvl="0" indent="363538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愛就是神的自己</a:t>
            </a:r>
          </a:p>
          <a:p>
            <a:pPr marR="0" lvl="0" indent="363538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澆灌在我們心裏</a:t>
            </a:r>
          </a:p>
          <a:p>
            <a:pPr marR="0" lvl="0" indent="363538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信徒有神愛的心</a:t>
            </a:r>
          </a:p>
          <a:p>
            <a:pPr marR="0" lvl="0" indent="363538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4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有神之性質的愛</a:t>
            </a:r>
          </a:p>
          <a:p>
            <a:pPr marR="0" lvl="0" indent="269875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Rectangle 144"/>
          <p:cNvSpPr>
            <a:spLocks noChangeArrowheads="1"/>
          </p:cNvSpPr>
          <p:nvPr/>
        </p:nvSpPr>
        <p:spPr bwMode="auto">
          <a:xfrm>
            <a:off x="9461757" y="909520"/>
            <a:ext cx="2756927" cy="51172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algn="l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愛是極超越的路</a:t>
            </a:r>
          </a:p>
          <a:p>
            <a:pPr indent="176213" algn="l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愛是神內在素質</a:t>
            </a:r>
          </a:p>
          <a:p>
            <a:pPr indent="176213" algn="l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我們愛因神先愛</a:t>
            </a:r>
          </a:p>
          <a:p>
            <a:pPr indent="176213" algn="l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豫定得兒子名分</a:t>
            </a:r>
          </a:p>
          <a:p>
            <a:pPr indent="176213" algn="l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愛神也愛眾聖徒</a:t>
            </a:r>
          </a:p>
          <a:p>
            <a:pPr indent="176213" algn="l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接受神愛的生命</a:t>
            </a:r>
          </a:p>
          <a:p>
            <a:pPr indent="176213" algn="l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6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如同基督的生活</a:t>
            </a:r>
          </a:p>
          <a:p>
            <a:pPr indent="176213" algn="l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7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被神的愛所困迫</a:t>
            </a:r>
          </a:p>
          <a:p>
            <a:pPr indent="176213" algn="l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8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我們是神的種類</a:t>
            </a:r>
          </a:p>
          <a:p>
            <a:pPr indent="0" algn="l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住在神的愛裏面</a:t>
            </a:r>
          </a:p>
          <a:p>
            <a:pPr indent="176213" algn="l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過愛基督的生活</a:t>
            </a:r>
          </a:p>
          <a:p>
            <a:pPr indent="176213" algn="l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用神的愛愛別人</a:t>
            </a:r>
          </a:p>
          <a:p>
            <a:pPr indent="176213" algn="l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愛在神前能坦然</a:t>
            </a:r>
          </a:p>
          <a:p>
            <a:pPr indent="0" algn="l" eaLnBrk="1" fontAlgn="auto" hangingPunct="1">
              <a:lnSpc>
                <a:spcPts val="2700"/>
              </a:lnSpc>
              <a:spcBef>
                <a:spcPts val="30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秋訓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-06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985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國度子民有</a:t>
            </a:r>
            <a:r>
              <a:rPr lang="zh-TW" altLang="en-US" sz="2100" b="1" dirty="0">
                <a:latin typeface="Microsoft YaHei" panose="020B0503020204020204" charset="-122"/>
                <a:ea typeface="Microsoft YaHei" panose="020B0503020204020204" charset="-122"/>
              </a:rPr>
              <a:t>天</a:t>
            </a:r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父的生命性情，所以能完全像天父完全一樣，我們因住在神的愛裡，所以能</a:t>
            </a:r>
            <a:r>
              <a:rPr lang="zh-TW" altLang="en-US" sz="2100" b="1" dirty="0">
                <a:latin typeface="Microsoft YaHei" panose="020B0503020204020204" charset="-122"/>
                <a:ea typeface="Microsoft YaHei" panose="020B0503020204020204" charset="-122"/>
              </a:rPr>
              <a:t>實行彼此相愛</a:t>
            </a:r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。</a:t>
            </a:r>
            <a:endParaRPr lang="zh-TW" sz="21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-31278"/>
            <a:ext cx="9688749" cy="458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第七篇   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進窄門並走那引到生命的狹路，這生命就是國度永遠蒙福的光景</a:t>
            </a:r>
            <a:endParaRPr kumimoji="1"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</p:txBody>
      </p:sp>
      <p:sp>
        <p:nvSpPr>
          <p:cNvPr id="4" name="矩形: 圓角 2"/>
          <p:cNvSpPr>
            <a:spLocks noChangeArrowheads="1"/>
          </p:cNvSpPr>
          <p:nvPr/>
        </p:nvSpPr>
        <p:spPr bwMode="auto">
          <a:xfrm>
            <a:off x="220980" y="769778"/>
            <a:ext cx="3311525" cy="5547895"/>
          </a:xfrm>
          <a:prstGeom prst="roundRect">
            <a:avLst>
              <a:gd name="adj" fmla="val 9426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3805238" y="673784"/>
            <a:ext cx="2683510" cy="60887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人在神前的道路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聖經啟示的道路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引到毀壞的闊路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引到生命的狹路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神所命定的道路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主恢復所走的路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 照著尺度受限制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 保羅所受的限制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 留在生命的道路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按照生命的原則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藉着愛主到極點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藉禱讀默想主話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藉享受生命之律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藉服元首的權柄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 藉謹慎與人接觸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 藉活在生命樹裏</a:t>
            </a:r>
          </a:p>
          <a:p>
            <a:pPr indent="28321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144"/>
          <p:cNvSpPr>
            <a:spLocks noChangeArrowheads="1"/>
          </p:cNvSpPr>
          <p:nvPr/>
        </p:nvSpPr>
        <p:spPr bwMode="auto">
          <a:xfrm>
            <a:off x="6570663" y="673784"/>
            <a:ext cx="2751137" cy="44023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 走非拉鐵非的路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特徵是弟兄相愛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愛是召會的本質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建造作神殿柱子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成為神與神的城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成為基督的擴增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成為新耶路撒冷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稍微有一點能力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遵守主忍耐的話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 在主的話上富足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 沒有否認主的名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 李弟兄臨終勸勉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9321800" y="663393"/>
            <a:ext cx="2952750" cy="542186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肆 不走老底嘉的路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走樣的非拉鐵非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不冷不熱與驕傲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自以為是富足的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失去生命的實際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現在是貧窮瞎眼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學習在神前降卑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向神不拼命絕對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缺少對主活的信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缺少稱許的行為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缺少醫治的眼藥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需要悔改而火熱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 得勝者與主同坐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勝過召會的墮落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有分國度的掌權</a:t>
            </a:r>
          </a:p>
          <a:p>
            <a:pPr indent="16764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220981" y="836368"/>
            <a:ext cx="3268344" cy="519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7:13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你們要進窄門；因爲引到毀壞的，那門寬，那路闊，進去的人也多；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7:14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引到生命的，那門窄，那路狹，找着的人也少。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1:79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要照亮坐在黑暗中死蔭裏的人，把我們的腳引到平安的路上。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2:7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那靈向眾召會所說的話，凡有耳的，就應當聽。得勝的，我必將神樂園中生命樹的果子賜給他喫。 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6:57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活的父怎樣差我來，我又因父活着，照樣，那喫我的人，也要因我活着。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6:63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賜人生命的乃是靈，肉是無益的；我對你們所說的話，就是靈，就是生命。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秋訓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-07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5" y="6442075"/>
            <a:ext cx="12192000" cy="415498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algn="r"/>
            <a:r>
              <a:rPr lang="zh-TW" altLang="en-US" sz="2100" b="1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國度子民應認識在神前的兩條路，我們要留在生命的狹路上，要走弟兄相愛的路，不走老底嘉墮落的路。</a:t>
            </a:r>
            <a:endParaRPr lang="zh-TW" altLang="zh-CN" sz="2100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hkNzRiZmM2NTRlZmE5MjY0Y2ZhNDNmNWZlOGU3M2YifQ=="/>
  <p:tag name="KSO_WPP_MARK_KEY" val="97e1d04d-06d7-49d8-93eb-51da8cf5648f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超研澤中特圓" pitchFamily="49" charset="-120"/>
            <a:ea typeface="超研澤中特圓" pitchFamily="49" charset="-120"/>
            <a:cs typeface="新細明體" panose="02020500000000000000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超研澤中特圓" pitchFamily="49" charset="-120"/>
            <a:ea typeface="超研澤中特圓" pitchFamily="49" charset="-120"/>
            <a:cs typeface="新細明體" panose="02020500000000000000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31190</TotalTime>
  <Words>4237</Words>
  <Application>Microsoft Office PowerPoint</Application>
  <PresentationFormat>寬螢幕</PresentationFormat>
  <Paragraphs>457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Microsoft YaHei</vt:lpstr>
      <vt:lpstr>微軟正黑體</vt:lpstr>
      <vt:lpstr>Arial</vt:lpstr>
      <vt:lpstr>Calibri</vt:lpstr>
      <vt:lpstr>Garamond</vt:lpstr>
      <vt:lpstr>Wingdings</vt:lpstr>
      <vt:lpstr>Stream</vt:lpstr>
      <vt:lpstr>秋季長老同工訓練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國殤節特會 美國 網上特會</dc:title>
  <dc:creator>建 徐熊</dc:creator>
  <cp:lastModifiedBy>User</cp:lastModifiedBy>
  <cp:revision>231</cp:revision>
  <dcterms:created xsi:type="dcterms:W3CDTF">2021-05-07T08:39:00Z</dcterms:created>
  <dcterms:modified xsi:type="dcterms:W3CDTF">2025-10-15T06:08:24Z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65BD94B871904A3194CC241B2918BCD0_12</vt:lpwstr>
  </property>
</Properties>
</file>