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72" r:id="rId3"/>
    <p:sldId id="287" r:id="rId4"/>
    <p:sldId id="290" r:id="rId5"/>
    <p:sldId id="274" r:id="rId6"/>
    <p:sldId id="291" r:id="rId7"/>
    <p:sldId id="275" r:id="rId8"/>
    <p:sldId id="292" r:id="rId9"/>
    <p:sldId id="276" r:id="rId10"/>
    <p:sldId id="293" r:id="rId11"/>
    <p:sldId id="277" r:id="rId12"/>
    <p:sldId id="294" r:id="rId13"/>
    <p:sldId id="278" r:id="rId14"/>
    <p:sldId id="295" r:id="rId15"/>
    <p:sldId id="284" r:id="rId16"/>
    <p:sldId id="296" r:id="rId17"/>
    <p:sldId id="285" r:id="rId18"/>
    <p:sldId id="29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3" autoAdjust="0"/>
    <p:restoredTop sz="94634" autoAdjust="0"/>
  </p:normalViewPr>
  <p:slideViewPr>
    <p:cSldViewPr snapToGrid="0">
      <p:cViewPr varScale="1">
        <p:scale>
          <a:sx n="74" d="100"/>
          <a:sy n="74" d="100"/>
        </p:scale>
        <p:origin x="12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A680-B737-4C2A-93E0-9CFE17B2FA6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5DD-D4F4-4F33-BE3A-EAC8BF7E5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0747C-7594-4E56-B643-5109EBEA3E39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7170" name="投影片圖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CE9A0-066E-40CC-9D28-99359AFC41A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超研澤中特圓" pitchFamily="49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ea typeface="超研澤中特圓" pitchFamily="49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投影片影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19" name="投影片編號版面配置區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2DCC33-6A83-45AF-8308-A4FB20B3ACA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642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7AC914-DD62-4BFB-9A1A-549147D218F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CB4EF-3A88-4F93-ADB3-B6DFD471F9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366AE-9806-4067-BBDE-3FDAB453853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EA0AA-DE6A-412D-81B7-92FE696291D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6DC3A-B9CD-4823-AFEA-B9D0DF87017D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CF7FC-8D7E-493E-AB2D-EF89DCCFA3E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23DE5-1B3E-4426-B38C-430DC2C1CE6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B03A1A-31B1-4D01-BEF6-ED539BD8DA0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2C23B-DD8E-4BB0-BFB3-D7015BBDA5D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BBAF3-0EFB-486C-8EF6-3C1FF8D493C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82EA0-0F58-4BD6-B4A1-81743BF5B8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fld id="{5113AD9A-C2DA-476F-A737-21CF0AB02788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29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410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410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noProof="1"/>
              <a:t>按一下以編輯母片標題樣式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1"/>
              <a:t>按一下以編輯母片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5"/>
            <a:ext cx="12192000" cy="68135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4262" y="581955"/>
            <a:ext cx="7483475" cy="152240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春季長老同工訓練</a:t>
            </a:r>
            <a:r>
              <a:rPr kumimoji="1"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504" y="1757392"/>
            <a:ext cx="10846191" cy="1682750"/>
          </a:xfrm>
        </p:spPr>
        <p:txBody>
          <a:bodyPr/>
          <a:lstStyle/>
          <a:p>
            <a:pPr marL="0" indent="0" algn="ctr" eaLnBrk="1" hangingPunct="1">
              <a:lnSpc>
                <a:spcPct val="145000"/>
              </a:lnSpc>
              <a:buNone/>
              <a:defRPr/>
            </a:pPr>
            <a:r>
              <a:rPr kumimoji="1" lang="zh-TW" altLang="en-US" sz="4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總 題</a:t>
            </a:r>
            <a:endParaRPr kumimoji="1" lang="zh-TW" altLang="en-US" sz="28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話語的職事與</a:t>
            </a:r>
          </a:p>
          <a:p>
            <a:pPr marL="0" indent="0" algn="ctr" eaLnBrk="1" latinLnBrk="0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爲着神的經綸之神的分賜</a:t>
            </a:r>
          </a:p>
          <a:p>
            <a:pPr marL="0" indent="0" algn="ctr" eaLnBrk="1" latinLnBrk="0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綱目要點</a:t>
            </a: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116070" y="149860"/>
            <a:ext cx="3909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sz="40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二○二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67568" y="5588661"/>
            <a:ext cx="287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Builder Hsu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008772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第四篇信息要點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2400"/>
              </a:spcBef>
              <a:defRPr/>
            </a:pP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學習保羅照神尺度的度量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2400"/>
              </a:spcBef>
              <a:defRPr/>
            </a:pP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工作擴展上受那靈約束；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並同主在升天得勝的地位，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有分屬靈爭戰征服混亂。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781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964882" cy="71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3763" indent="-893763" eaLnBrk="1" hangingPunct="1">
              <a:lnSpc>
                <a:spcPts val="2500"/>
              </a:lnSpc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第五篇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作主忠信的管家，有從主來的負擔供應話語，並彼此同心合意配搭，好與主合作以完成祂的經綸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18325" y="927368"/>
            <a:ext cx="3601085" cy="5312285"/>
          </a:xfrm>
          <a:prstGeom prst="roundRect">
            <a:avLst>
              <a:gd name="adj" fmla="val 795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65949" y="929459"/>
            <a:ext cx="3505835" cy="531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弗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3:2</a:t>
            </a:r>
            <a:r>
              <a:rPr lang="en-US" altLang="zh-CN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	</a:t>
            </a: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諒必你們曾聽見那為著你們所賜給我，神恩典的管家職分，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CN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徒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1:14	</a:t>
            </a:r>
            <a:r>
              <a:rPr lang="zh-TW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 </a:t>
            </a: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這些人同著幾個婦人，和耶穌的母親馬里亞，並耶穌的兄弟，都同心合意，堅定持續的禱告。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CN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徒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2:46</a:t>
            </a:r>
            <a:r>
              <a:rPr lang="en-US" altLang="zh-CN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	</a:t>
            </a: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他們天天同心合意，堅定持續的在殿裡，並且挨家挨戶擘餅，存著歡躍單純的心用飯，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CN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徒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6:4</a:t>
            </a:r>
            <a:r>
              <a:rPr lang="en-US" altLang="zh-CN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	</a:t>
            </a: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但我們要堅定持續的禱告，並盡話語的職事。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CN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賽</a:t>
            </a:r>
            <a:r>
              <a:rPr lang="en-US" altLang="zh-CN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62:6	</a:t>
            </a: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耶路撒冷阿，我在你城牆上設立了守望者；他們整日整夜總不靜默。題醒耶和華的，你們不要歇息，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962399" y="840386"/>
            <a:ext cx="2637791" cy="43702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永遠經綸的分賜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基督是經綸內容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聖經的中心題目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被神的所是構成</a:t>
            </a: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CN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完成經綸的管家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管家經綸同字根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管家為供應基督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奇妙的神聖傳輸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恩典的管家職分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全備供應的管道</a:t>
            </a: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43179" y="840386"/>
            <a:ext cx="2637790" cy="54378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話語職事的負擔</a:t>
            </a:r>
          </a:p>
          <a:p>
            <a:pPr indent="176213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話語職事的禱告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工作離不開禱告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負擔藉禱告卸下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出聲禱告卸負擔</a:t>
            </a:r>
          </a:p>
          <a:p>
            <a:pPr indent="176213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話語職事的啟示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負擔是釋放啟示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要得到神的說話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將人需要帶神前</a:t>
            </a:r>
          </a:p>
          <a:p>
            <a:pPr indent="176213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話語職事的難處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難處是沒有負擔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負擔使人受對付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事奉不是照責任</a:t>
            </a:r>
          </a:p>
          <a:p>
            <a:pPr indent="363538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事奉墮落的原因</a:t>
            </a:r>
          </a:p>
          <a:p>
            <a:pPr indent="0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學習作主忠信的管家，有從主來的負擔供應神話語，並彼此同心合意的配搭，與主合作以完成祂的經綸。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92C1B2-FD34-D868-BE2F-6EE596902C6C}"/>
              </a:ext>
            </a:extLst>
          </p:cNvPr>
          <p:cNvSpPr txBox="1"/>
          <p:nvPr/>
        </p:nvSpPr>
        <p:spPr>
          <a:xfrm>
            <a:off x="9523958" y="843997"/>
            <a:ext cx="2592821" cy="5787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肆 同心合意的配搭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保羅同著所提尼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受教與受助的靈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蒙神祝福的根基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釋放靈同心禱告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團體身體的禱告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學習接續的禱告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懇切祈求的短禱</a:t>
            </a:r>
          </a:p>
          <a:p>
            <a:pPr marR="0" lvl="0" indent="363538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顧到禱告的氣氛</a:t>
            </a:r>
          </a:p>
          <a:p>
            <a:pPr marL="0" marR="0" lvl="0" indent="0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伍 配搭事奉的憑藉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享受國度的實際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按著神來牧養人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作樂意施與的人</a:t>
            </a:r>
          </a:p>
          <a:p>
            <a:pPr marR="0" lvl="0" indent="176213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著申言而湧流</a:t>
            </a:r>
          </a:p>
          <a:p>
            <a:pPr marR="0" lvl="0" indent="446088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008772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第五篇信息要點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學習作主忠信的管家，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有從主來的負擔供應神話語，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並彼此同心合意的配搭，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好與主合作以完成祂的經綸。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97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-46733"/>
            <a:ext cx="9038590" cy="94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第六篇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約翰職事中之三一神的分賜</a:t>
            </a: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628015"/>
            <a:ext cx="3453109" cy="5600065"/>
          </a:xfrm>
          <a:prstGeom prst="roundRect">
            <a:avLst>
              <a:gd name="adj" fmla="val 9814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0980" y="650240"/>
            <a:ext cx="3453109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你們若認識我，也就認識我的父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14:10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我在父裏面，父在我裏面，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我對你們所說的話，不是我從自己說的，乃是住在我裏面的父作祂自己的事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14:21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愛我的必蒙我父愛他，我也要愛他，並且要親自向他顯現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14:23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耶穌回答說，人若愛我，就必遵守我的話，我父也必愛他，並且我們要到他那裏去，同他安排住處。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16:13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只等實際的靈來了，祂要引導你們進入一切的實際；因爲祂不是從自己說的，乃是把祂所聽見的都說出來，並要把要來的事宣示與你們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947903" y="582944"/>
            <a:ext cx="2756927" cy="5880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約翰着作的主題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6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約翰着作的揭示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藉子基督達到父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子乃是父的化身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那靈是子的實化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瓦器裏面有寶貝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子向愛祂者顯現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是否享受主顯現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那靈一直在內住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得救事實應堅固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享受最高的福分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愛主耶穌到極點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得著主同在交通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7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有父與子來同住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登上更高的救恩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9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享受主親自顯現</a:t>
            </a:r>
          </a:p>
          <a:p>
            <a:pPr indent="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Rectangle 144"/>
          <p:cNvSpPr>
            <a:spLocks noChangeArrowheads="1"/>
          </p:cNvSpPr>
          <p:nvPr/>
        </p:nvSpPr>
        <p:spPr bwMode="auto">
          <a:xfrm>
            <a:off x="6465964" y="582944"/>
            <a:ext cx="2912792" cy="58899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271463" lvl="1" indent="8255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六 神聖傳輸的啓示</a:t>
            </a:r>
          </a:p>
          <a:p>
            <a:pPr marL="271463" lvl="1" indent="2698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像電的流動傳輸</a:t>
            </a:r>
          </a:p>
          <a:p>
            <a:pPr marL="271463" lvl="1" indent="2698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子承受父的所有</a:t>
            </a:r>
          </a:p>
          <a:p>
            <a:pPr marL="271463" lvl="1" indent="2698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靈領受子的所有</a:t>
            </a:r>
          </a:p>
          <a:p>
            <a:pPr marL="271463" lvl="1" indent="2698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靈向眾信徒宣示</a:t>
            </a:r>
          </a:p>
          <a:p>
            <a:pPr marL="271463" lvl="1" indent="26987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5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傳輸三一作經歷</a:t>
            </a:r>
          </a:p>
          <a:p>
            <a:pPr marR="0" lvl="0" indent="26987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R="0" lvl="0" indent="26987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約翰供應的基督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基督是太初的神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是永遠的婁格斯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基督是神獨生子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是神永遠的生命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基督是賜那靈者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祂是人子爲救贖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基督是神的羔羊</a:t>
            </a:r>
          </a:p>
          <a:p>
            <a:pPr marR="0" lvl="0" indent="44608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神前平息的祭物</a:t>
            </a:r>
          </a:p>
          <a:p>
            <a:pPr marR="0" lvl="0" indent="26987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Rectangle 144"/>
          <p:cNvSpPr>
            <a:spLocks noChangeArrowheads="1"/>
          </p:cNvSpPr>
          <p:nvPr/>
        </p:nvSpPr>
        <p:spPr bwMode="auto">
          <a:xfrm>
            <a:off x="9209394" y="581021"/>
            <a:ext cx="2756927" cy="54763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九 與父同在辯護者</a:t>
            </a:r>
          </a:p>
          <a:p>
            <a:pPr marR="0" lvl="0" indent="539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撒但晝夜的控告</a:t>
            </a:r>
          </a:p>
          <a:p>
            <a:pPr marR="0" lvl="0" indent="539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義者耶穌作律師</a:t>
            </a:r>
          </a:p>
          <a:p>
            <a:pPr marR="0" lvl="0" indent="539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讚美羔羊已贖罪</a:t>
            </a:r>
          </a:p>
          <a:p>
            <a:pPr marR="0" lvl="0" indent="539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分賜生命進我裏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 阿拉法和俄梅嘎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十一 首先的和末後的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十二 基督是初也是終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十三 創造之物的元始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十四 基督是那活着的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十五 那聖別和真實的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十六 基督是那阿們的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十七 供應基督的結果</a:t>
            </a:r>
          </a:p>
          <a:p>
            <a:pPr marR="0" lvl="0" indent="936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十八 分賜的終極完成</a:t>
            </a:r>
          </a:p>
          <a:p>
            <a:pPr indent="0" algn="l" eaLnBrk="1" fontAlgn="auto" hangingPunct="1">
              <a:lnSpc>
                <a:spcPts val="2700"/>
              </a:lnSpc>
              <a:spcBef>
                <a:spcPts val="30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-06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985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約翰的職事是神話語的職事，他啟示三一神的神聖分賜，並供應所啟示的基督，使愛主者得著主的顯現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008772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第六篇信息要點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約翰的職事是神話語的職事，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他啟示三一神的神聖分賜，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並供應所啟示的基督，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使愛主者得著主的顯現。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966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31278"/>
            <a:ext cx="9923318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第七篇　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三一神將祂自己分賜到我們裏面的永遠福分，爲作我們的享受並完成祂的經綸</a:t>
            </a: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220980" y="769778"/>
            <a:ext cx="3311525" cy="5547895"/>
          </a:xfrm>
          <a:prstGeom prst="roundRect">
            <a:avLst>
              <a:gd name="adj" fmla="val 9426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805238" y="673784"/>
            <a:ext cx="2683510" cy="57552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神聖三一的福分 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交通傳輸恩與愛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神聖屬靈的循環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信徒屬靈的命脈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父子聖靈的分賜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保守在神的愛裏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愛神並愛眾弟兄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揀選生命與祝福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聽從並緊聯於神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與主緊密的交通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美德彰顯神屬性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耶穌的人性美德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耶穌生活的複製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與主情深的交通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愛主能保障人格</a:t>
            </a:r>
          </a:p>
          <a:p>
            <a:pPr indent="28321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6570663" y="673784"/>
            <a:ext cx="2751137" cy="573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保守在主恩典中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耳要聽主的恩言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在一裏享受甘露</a:t>
            </a: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 保守在聖靈交通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永遠生命的水流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生命兩面的交通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與神與人的交通 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交通垂直的一面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交通平面的一面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帶進內裏的管制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兩面交通的關係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神聖交通是一個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在交通的實際裏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交通使人被重構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兩面交織的交通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9321800" y="663393"/>
            <a:ext cx="2952750" cy="47806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伍 神聖交通的生活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神聖生命的本身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神與人交織一起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一同參與產生一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交通與神成為一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神聖三一的擴大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身體生活的實際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爲着完成神定旨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在交通中成為一</a:t>
            </a: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陸 屬靈經歷的循環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  ：達到生命的成熟</a:t>
            </a:r>
          </a:p>
          <a:p>
            <a:pPr indent="16764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764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20981" y="836368"/>
            <a:ext cx="3268344" cy="5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13:14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願主耶穌基督的恩，神的愛，聖靈的交通，與你們眾人同在。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帖後 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3:5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願主修直你們心中的途徑，引導你們的心，進入神的愛以愛神。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我們又藉着祂，因信得進入現在所站的這恩典中。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約壹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1:3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我們將所看見並聽見的，也傳與你們，使你們也可以與我們有交通；而且我們的交通，又是與父並與祂兒子耶穌基督所有的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22:1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天使又指給我看在城內街道當中一道生命水的河，明亮如水晶，從神和羔羊的寶座流出來。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5" y="6442075"/>
            <a:ext cx="12192000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我們要享受三一神作福分，就需保守自己在神的愛裏，也保守自己在主恩典中，並實行兩面的屬靈交通。</a:t>
            </a:r>
            <a:endParaRPr lang="zh-TW" altLang="zh-CN" sz="21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008772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第七篇信息要點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2400"/>
              </a:spcBef>
              <a:defRPr/>
            </a:pP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我們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要享受三一神作福分，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就需保守自己在神的愛裏，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也保守自己在主恩典中，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24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並</a:t>
            </a: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實行兩面的屬靈交通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612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9459623" cy="71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7425" indent="-987425" eaLnBrk="1" hangingPunct="1">
              <a:lnSpc>
                <a:spcPts val="2500"/>
              </a:lnSpc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第八篇　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三一神作生命分賜到三部分的人裏，乃是根據祂的公義，藉着祂的聖別，而達到祂的榮耀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-08</a:t>
            </a:r>
          </a:p>
        </p:txBody>
      </p:sp>
      <p:sp>
        <p:nvSpPr>
          <p:cNvPr id="2" name="矩形: 圓角 2">
            <a:extLst>
              <a:ext uri="{FF2B5EF4-FFF2-40B4-BE49-F238E27FC236}">
                <a16:creationId xmlns:a16="http://schemas.microsoft.com/office/drawing/2014/main" id="{09DEC867-56E9-8905-81CC-1B0BF6DA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05" y="885070"/>
            <a:ext cx="3311525" cy="5226043"/>
          </a:xfrm>
          <a:prstGeom prst="roundRect">
            <a:avLst>
              <a:gd name="adj" fmla="val 9426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4">
            <a:extLst>
              <a:ext uri="{FF2B5EF4-FFF2-40B4-BE49-F238E27FC236}">
                <a16:creationId xmlns:a16="http://schemas.microsoft.com/office/drawing/2014/main" id="{A3602ADD-AD9B-C93B-C4E2-9CC19C5E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29" y="664390"/>
            <a:ext cx="2765425" cy="14784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義聖榮耀的分賜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經綸的登峯造極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得著生命的複本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>
            <a:extLst>
              <a:ext uri="{FF2B5EF4-FFF2-40B4-BE49-F238E27FC236}">
                <a16:creationId xmlns:a16="http://schemas.microsoft.com/office/drawing/2014/main" id="{B7B2F036-4857-CF46-395A-D0471B8B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73" y="654512"/>
            <a:ext cx="2952750" cy="60887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 義聖榮耀的基督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使人成為生命人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生命之靈的工作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靈卻因義是生命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心思置靈是生命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靈賜生命給身體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彩虹顏色的表徵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虹表徵立約的神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信實守約的記號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不再有死亡黑暗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約裏有平安保證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新遺命裏的召會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 虹應當顯於召會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 使神子民基督化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六 從神給人的智慧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七 神的傑作與詩章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八 聖城根基似彩虹</a:t>
            </a:r>
          </a:p>
          <a:p>
            <a:pPr indent="16764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8161858-5FC9-EFFF-23F2-19592F6A07BB}"/>
              </a:ext>
            </a:extLst>
          </p:cNvPr>
          <p:cNvSpPr txBox="1"/>
          <p:nvPr/>
        </p:nvSpPr>
        <p:spPr>
          <a:xfrm>
            <a:off x="9459623" y="664390"/>
            <a:ext cx="2572616" cy="573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義聖榮耀的召會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召會生活的結構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如神的三層帳幕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是神終極的帳幕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基督身體的彰顯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死與復活和升天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基督滿足神的義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信徒已與祂同死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給神立場來分賜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新約執事走義路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聖別的主觀活動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五 分賜的終極目標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在召會中榮耀父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召會生活彰顯父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生活事奉榮耀神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六 成為新耶路撒冷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七 永世裏愛的對耦</a:t>
            </a:r>
          </a:p>
        </p:txBody>
      </p:sp>
      <p:sp>
        <p:nvSpPr>
          <p:cNvPr id="5" name="文字方塊 1">
            <a:extLst>
              <a:ext uri="{FF2B5EF4-FFF2-40B4-BE49-F238E27FC236}">
                <a16:creationId xmlns:a16="http://schemas.microsoft.com/office/drawing/2014/main" id="{76242B40-D476-4171-1673-6621C46D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05" y="917752"/>
            <a:ext cx="3268344" cy="5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1:17	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因爲神的義在這福音上，本於信顯示與信，如經上所記：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義人必本於信得生並活着。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6:22	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但現今你們旣從罪裏得了釋放，作了神的奴僕，就有聖別的果子，結局就是永遠的生命。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8:2  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因爲生命之靈的律，在基督耶穌裏已經釋放了我，使我脫離了罪與死的律。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8:6	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因爲心思置於肉體，就是死；心思置於靈，乃是生命平安。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8:10	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但基督若在你們裏面，身體固然因罪是死的，靈卻因義是生命。</a:t>
            </a: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83C097A8-5E0B-B8B3-116D-4BD1FA8FAEC2}"/>
              </a:ext>
            </a:extLst>
          </p:cNvPr>
          <p:cNvSpPr txBox="1"/>
          <p:nvPr/>
        </p:nvSpPr>
        <p:spPr>
          <a:xfrm>
            <a:off x="635" y="6442075"/>
            <a:ext cx="12192000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新約執事的生活與事奉，乃是分賜神的公義與聖別，而達到祂的榮耀，使召會彰顯出神的義、聖和榮耀。</a:t>
            </a:r>
            <a:endParaRPr lang="zh-TW" altLang="zh-CN" sz="21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E39B4B0-4C55-7EB7-878C-58D4512A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29" y="1959727"/>
            <a:ext cx="2698941" cy="42338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133600" y="1008772"/>
            <a:ext cx="78520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第八篇信息要點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新約執事的生活與事奉，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乃是分賜神的公義與聖別，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而達到祂的榮耀，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使召會彰顯出神的義、聖和榮耀。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776845" y="699447"/>
            <a:ext cx="8281555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756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8536" y="392362"/>
            <a:ext cx="10567556" cy="6073275"/>
          </a:xfrm>
        </p:spPr>
        <p:txBody>
          <a:bodyPr/>
          <a:lstStyle/>
          <a:p>
            <a:pPr marL="1276350" indent="-1276350" algn="ctr" eaLnBrk="1" latinLnBrk="0" hangingPunct="1">
              <a:lnSpc>
                <a:spcPts val="296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各篇篇題</a:t>
            </a:r>
            <a:endParaRPr kumimoji="1"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339850" indent="-1339850" eaLnBrk="1" hangingPunct="1">
              <a:lnSpc>
                <a:spcPts val="3400"/>
              </a:lnSpc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第一篇　</a:t>
            </a: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『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堅定持續的禱告，並盡話語的職事</a:t>
            </a:r>
            <a:r>
              <a:rPr kumimoji="1"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』</a:t>
            </a:r>
          </a:p>
          <a:p>
            <a:pPr marL="1339850" indent="-1339850" eaLnBrk="1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第二篇　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和好的職事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339850" indent="-1339850" eaLnBrk="1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第三篇　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爲着基督的身體供應生命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339850" indent="-1339850" eaLnBrk="1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第四篇　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神尺度的度量與屬靈爭戰的職事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339850" indent="-1339850" eaLnBrk="1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第五篇　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作主忠信的管家，有從主來的負擔供應話語，並彼此同心合意配搭，好與主合作以完成祂的經綸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339850" indent="-1339850" eaLnBrk="1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第六篇　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約翰職事中之三一神的分賜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339850" indent="-1339850" eaLnBrk="1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第七篇　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三一神將祂自己分賜到我們裏面的永遠福分，爲作我們的享受並完成祂的經綸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339850" indent="-1339850" eaLnBrk="1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第八篇　</a:t>
            </a:r>
            <a:r>
              <a:rPr kumimoji="1"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三一神作生命分賜到三部分的人裏，乃是根據祂的公義，藉着祂的聖別，而達到祂的榮耀</a:t>
            </a:r>
            <a:endParaRPr kumimoji="1"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251"/>
            <a:ext cx="9805182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3763" indent="-893763" algn="just">
              <a:lnSpc>
                <a:spcPts val="2500"/>
              </a:lnSpc>
              <a:spcBef>
                <a:spcPts val="1200"/>
              </a:spcBef>
              <a:buNone/>
            </a:pPr>
            <a:r>
              <a:rPr lang="zh-TW" altLang="en-US" sz="2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第一篇　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『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堅定持續的禱告，並盡話語的職事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-01</a:t>
            </a: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546813" y="711252"/>
            <a:ext cx="3671896" cy="5423667"/>
          </a:xfrm>
          <a:prstGeom prst="roundRect">
            <a:avLst>
              <a:gd name="adj" fmla="val 968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4604690" y="613584"/>
            <a:ext cx="2982619" cy="58124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堅定持續的禱告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2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禱告乃是否認己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2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要神和神旨的人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2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禱告真實的意義 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禱告是要吸取神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靈裡真實的禱告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二靈相交的禱告</a:t>
            </a:r>
          </a:p>
          <a:p>
            <a:pPr indent="363538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被神充滿的禱告</a:t>
            </a:r>
          </a:p>
          <a:p>
            <a:pPr marR="0" lvl="0" indent="1762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 聖經最高的禱告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學習權柄的禱告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捆綁釋放的禱告</a:t>
            </a:r>
          </a:p>
          <a:p>
            <a:pPr marR="0" lvl="0" indent="17621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 操練權柄的禱告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相信事情已成就</a:t>
            </a:r>
          </a:p>
          <a:p>
            <a:pPr marR="0" lvl="0" indent="3635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權柄挪山的禱告</a:t>
            </a:r>
          </a:p>
          <a:p>
            <a:pPr marR="0" lvl="0" indent="539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用權柄挪移難處</a:t>
            </a:r>
          </a:p>
          <a:p>
            <a:pPr marR="0" lvl="0" indent="5397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命令祂已命令的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7830262" y="613584"/>
            <a:ext cx="2982619" cy="43606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供應話語的職事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2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禱告該在話語前</a:t>
            </a:r>
          </a:p>
          <a:p>
            <a:pPr indent="176213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2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話語職事的範例</a:t>
            </a:r>
          </a:p>
          <a:p>
            <a:pPr marL="363538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基督安家作人位</a:t>
            </a:r>
          </a:p>
          <a:p>
            <a:pPr marL="363538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基督無限的擴展</a:t>
            </a:r>
          </a:p>
          <a:p>
            <a:pPr marL="363538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成為神團體彰顯</a:t>
            </a:r>
          </a:p>
          <a:p>
            <a:pPr marL="363538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真正的召會生活</a:t>
            </a:r>
          </a:p>
          <a:p>
            <a:pPr marL="363538" indent="176213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接受基督作人位</a:t>
            </a:r>
          </a:p>
          <a:p>
            <a:pPr marL="363538" indent="176213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基督安家到心裏</a:t>
            </a:r>
          </a:p>
          <a:p>
            <a:pPr marL="363538" indent="176213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召會建造得應驗</a:t>
            </a:r>
          </a:p>
          <a:p>
            <a:pPr marL="363538" indent="176213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d 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在祂裏同被建造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546813" y="781182"/>
            <a:ext cx="3599160" cy="50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6:4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但我們要堅定持續的禱告，並盡話語的職事。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猶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親愛的，你們卻要在至聖的信仰上建造自己，在聖靈裏禱告，</a:t>
            </a: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11:24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所以我告訴你們，凡你們禱告祈求的，無論是甚麼，只要信已經得着了，就必得着。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3:17	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使基督藉着信，安家在你們心裏，叫你們在愛裏生根立基，</a:t>
            </a: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3:18	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使你們滿有力量，能和眾聖徒一同領畧何爲那闊、長、高、深，</a:t>
            </a:r>
          </a:p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3:19	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並認識基督那超越知識的愛，使你們被充滿，成爲神一切的豐滿。</a:t>
            </a:r>
          </a:p>
        </p:txBody>
      </p:sp>
      <p:sp>
        <p:nvSpPr>
          <p:cNvPr id="3" name="文本框 99">
            <a:extLst>
              <a:ext uri="{FF2B5EF4-FFF2-40B4-BE49-F238E27FC236}">
                <a16:creationId xmlns:a16="http://schemas.microsoft.com/office/drawing/2014/main" id="{17079AC6-EFAD-60E6-5B8E-67132EF132EB}"/>
              </a:ext>
            </a:extLst>
          </p:cNvPr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要操練堅定持續的禱告，好讓基督作人位並擴展，藉此將基督供應給眾信徒，以盡話語職事來構成召會。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60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008772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第一篇信息要點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要操練堅定持續的禱告，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240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好讓基督作人位並擴展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2400"/>
              </a:spcBef>
            </a:pP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藉此將基督供應給眾信徒，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以盡話語職事來構成召會。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69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164445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第二篇　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和好的職事</a:t>
            </a: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624705"/>
            <a:ext cx="3277235" cy="5664335"/>
          </a:xfrm>
          <a:prstGeom prst="roundRect">
            <a:avLst>
              <a:gd name="adj" fmla="val 837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713137" y="521007"/>
            <a:ext cx="2694305" cy="3180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和好的基本領會 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人與神為仇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為成就和平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憑藉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基督的職事 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手續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十架的寶血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諸天與全地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基督身體裏                   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因信得稱義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貫穿三一神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20980" y="668432"/>
            <a:ext cx="3230245" cy="52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5:10	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因爲我們作仇敵的時候，且藉着神兒子的死得與神和好。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西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1:20	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並且旣藉着祂在十字架上的血，成就了和平，便藉着祂叫萬有，無論是在地上的或是在諸天之上的，都與自己和好了。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林後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5:18  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一切都是出於神，祂藉着基督使我們與祂自己和好，又將這和好的職事賜給我們；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林後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5:19  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這就是神在基督裏，叫世人與祂自己和好，</a:t>
            </a:r>
            <a:r>
              <a:rPr lang="en-US" altLang="zh-TW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…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且將這和好的話語託付了我們。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林後</a:t>
            </a:r>
            <a:r>
              <a:rPr lang="en-US" altLang="zh-TW" sz="20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5:20 </a:t>
            </a:r>
            <a:r>
              <a:rPr lang="zh-TW" altLang="en-US" sz="2000" b="1" spc="-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所以我們爲基督作了大使，就好像神藉我們勸你們一樣；我們替基督求你們：要與神和好。</a:t>
            </a: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6674514" y="521007"/>
            <a:ext cx="2807091" cy="6242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和好職事的托付 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代表基督的大使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得着基督的授權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使信徒與神是一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和好需要有兩步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脱离罪与神和好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脱离己与神和好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與十架基督合一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肉體與神相隔離                   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使我們完全得救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 與神遠近的關係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eaLnBrk="1" fontAlgn="auto" hangingPunct="1">
              <a:lnSpc>
                <a:spcPts val="26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和好使人成為義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蒙稱義與成為義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復活基督作生命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與基督生機聯合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所是與神全相似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基督是和好憑藉</a:t>
            </a:r>
          </a:p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8890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-02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從神領受和好職事的託付，領人經過兩步的和好，除去間隔並成為神的義，至終成為神與人合併的居所。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" name="Rectangle 144">
            <a:extLst>
              <a:ext uri="{FF2B5EF4-FFF2-40B4-BE49-F238E27FC236}">
                <a16:creationId xmlns:a16="http://schemas.microsoft.com/office/drawing/2014/main" id="{05E0B926-1AE2-C202-04BF-60C88CA3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839" y="521007"/>
            <a:ext cx="2921391" cy="55501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肆 和好與兩層幔子</a:t>
            </a:r>
          </a:p>
          <a:p>
            <a:pPr marL="0"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表徵獨一的基督</a:t>
            </a:r>
          </a:p>
          <a:p>
            <a:pPr marL="0"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經簾子進入聖所</a:t>
            </a:r>
          </a:p>
          <a:p>
            <a:pPr marL="0" marR="0" lvl="0" indent="17621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經幔子進至聖所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 和好使人心寬宏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根據和好的程度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狹窄的心少得救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寬廣的心能赦免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兩種的心之對比</a:t>
            </a: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 和好的三項結果 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我們對神有和平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在神裏面有誇耀</a:t>
            </a:r>
          </a:p>
          <a:p>
            <a:pPr indent="176213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在神生命裏得救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 和好產生神居所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008772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第二篇信息要點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從神領受和好職事的託付，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領人經過兩步的和好，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2400"/>
              </a:spcBef>
              <a:defRPr/>
            </a:pP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除去間隔並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成為神的義，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至終成為神與人合併的居所。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789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21346"/>
            <a:ext cx="9758045" cy="4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第三篇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爲着基督的身體供應生命</a:t>
            </a: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723554"/>
            <a:ext cx="3409950" cy="5579745"/>
          </a:xfrm>
          <a:prstGeom prst="roundRect">
            <a:avLst>
              <a:gd name="adj" fmla="val 889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56540" y="774989"/>
            <a:ext cx="3294056" cy="55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6:9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所以你們要這樣禱告：我們在諸天之上的父，願你的名被尊為聖，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願你的國來臨，願你的旨意行在地上，如同行在天上。 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我們日用的食物，今日賜給我們；</a:t>
            </a: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免我們的債，如同我們免了欠我們債的人； 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不叫我們陷入試誘，救我們脫離那惡者。因為國度、能力、榮耀，都是你的，直到永遠。阿們。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王上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8:48 …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向著你賜給他們列祖之地，和你所選擇的城，並我為你名所建造的殿，向你禱告。</a:t>
            </a: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3805238" y="632572"/>
            <a:ext cx="2756927" cy="54026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享受並供應生命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生命能勝過死亡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生命富餘供應人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生命交通的禱告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當照神的旨意求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住在生命交通裏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因住主裏而知道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人要為弟兄祈求</a:t>
            </a:r>
          </a:p>
          <a:p>
            <a:pPr indent="53975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祈求者與主是一</a:t>
            </a:r>
          </a:p>
          <a:p>
            <a:pPr indent="53975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在交通裏的供應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與主是一的代禱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生命職事的供應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職事需經歷十架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得啟示與經苦難</a:t>
            </a:r>
          </a:p>
          <a:p>
            <a:pPr lvl="1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6562165" y="618402"/>
            <a:ext cx="2756927" cy="62426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需經歷復活的神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神藉十架的作工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復活的神的作工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復活生命的顯明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外面肉體的毀壞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裏面生命的活出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留在基督的死裏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在復活裏才有用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杖發芽表徵復活</a:t>
            </a:r>
          </a:p>
          <a:p>
            <a:pPr indent="0" eaLnBrk="1" fontAlgn="auto" hangingPunct="1">
              <a:lnSpc>
                <a:spcPts val="26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生命上認識身體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基督身體的形成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生命長大的結果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摸着身體的實際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生命最高的經歷</a:t>
            </a:r>
          </a:p>
          <a:p>
            <a:pPr indent="363538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需對付肉體天然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要對付人的單獨</a:t>
            </a:r>
          </a:p>
          <a:p>
            <a:pPr indent="17621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認識權柄的次序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388717" y="618402"/>
            <a:ext cx="2652244" cy="61047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 實行上認識身體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基督身體的顯出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身體顯在地方上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彰顯爲地方召會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彰顯宇宙的身體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身體應當是第一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恢復身體的工作</a:t>
            </a:r>
          </a:p>
          <a:p>
            <a:pPr eaLnBrk="1" fontAlgn="auto" hangingPunct="1">
              <a:lnSpc>
                <a:spcPts val="26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 基督身體的感覺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從享受基督而來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基督生命的感覺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身體感是宇宙的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神聖生命的感覺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身體感覺的限制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在主前多有破碎</a:t>
            </a:r>
          </a:p>
          <a:p>
            <a:pPr indent="36353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與眾肢體同感受</a:t>
            </a: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肢體需有身體感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-03</a:t>
            </a:r>
          </a:p>
        </p:txBody>
      </p:sp>
      <p:sp>
        <p:nvSpPr>
          <p:cNvPr id="2" name="文本框 99">
            <a:extLst>
              <a:ext uri="{FF2B5EF4-FFF2-40B4-BE49-F238E27FC236}">
                <a16:creationId xmlns:a16="http://schemas.microsoft.com/office/drawing/2014/main" id="{B2AB43C7-1CBF-78A8-CCC1-F99FE5E572AC}"/>
              </a:ext>
            </a:extLst>
          </p:cNvPr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我們要供應生命給肢體，需經歷復活之神十架的工作，在生命與實行上認識身體，就需有宇宙的身體感。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008772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第三篇信息要點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我們要供應生命給肢體，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需經歷復活之神十架的工作，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在生命與實行上認識身體，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就需有宇宙的身體感。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902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1" y="-28221"/>
            <a:ext cx="7439891" cy="94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第四篇  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神尺度的度量與屬靈爭戰的職事</a:t>
            </a:r>
          </a:p>
          <a:p>
            <a:pPr marL="1257300" indent="-1257300" eaLnBrk="1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kumimoji="1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88282"/>
            <a:ext cx="3409950" cy="5500370"/>
          </a:xfrm>
          <a:prstGeom prst="roundRect">
            <a:avLst>
              <a:gd name="adj" fmla="val 1048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70773" y="744634"/>
            <a:ext cx="3299691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10:13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我們卻不要過了度量誇口，只要照度量的神所分給我們尺度的度量誇口，這度量甚至遠達你們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10:15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我們不憑別人的勞碌過度誇口，但盼望隨着你們信心的增長，照着我們的尺度，因着你們得以豐盛的擴大，</a:t>
            </a: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2:6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祂又叫我們在基督耶穌裏一同復活，一同坐在諸天界裏，</a:t>
            </a:r>
          </a:p>
          <a:p>
            <a:pPr indent="0" algn="just" fontAlgn="auto" latinLnBrk="0">
              <a:lnSpc>
                <a:spcPts val="24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因我們並不是與血肉之人摔跤，乃是與那些執政的、掌權的、管轄這黑暗世界的以及諸天界裏那邪惡的屬靈勢力摔跤。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906747" y="598112"/>
            <a:ext cx="2756927" cy="58418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照神尺度的度量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在主的限制之下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誇口受主的限制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職事受主的量度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尺度是量度的竿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度量是神的管治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留在神的尺度內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開展學習受約束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照着那靈的限制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不越環境的界限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保羅接受主約束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帶着鎖鍊去羅馬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想去西班牙地極</a:t>
            </a:r>
          </a:p>
          <a:p>
            <a:pPr indent="363538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服在神的度量下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保羅行事的度量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使徒工作的屬區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召會事奉的限度</a:t>
            </a:r>
          </a:p>
          <a:p>
            <a:pPr indent="17621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我們該照神量度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83192" y="566146"/>
            <a:ext cx="2868626" cy="5774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從事屬靈的爭戰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與基督一同觀看</a:t>
            </a:r>
          </a:p>
          <a:p>
            <a:pPr indent="53975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諸天界邪惡權勢</a:t>
            </a:r>
          </a:p>
          <a:p>
            <a:pPr indent="53975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在升天得勝地位</a:t>
            </a:r>
          </a:p>
          <a:p>
            <a:pPr indent="53975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升天生活的實際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征服撒但的意志</a:t>
            </a:r>
          </a:p>
          <a:p>
            <a:pPr indent="53975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須明白主的旨意</a:t>
            </a:r>
          </a:p>
          <a:p>
            <a:pPr indent="53975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祂定意要成就的</a:t>
            </a:r>
          </a:p>
          <a:p>
            <a:pPr indent="62388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神有永遠的定旨</a:t>
            </a:r>
          </a:p>
          <a:p>
            <a:pPr indent="62388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宇宙起源的中心</a:t>
            </a:r>
          </a:p>
          <a:p>
            <a:pPr indent="62388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c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萬有按神旨創造</a:t>
            </a:r>
          </a:p>
          <a:p>
            <a:pPr indent="62388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d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神要基督作一切</a:t>
            </a:r>
          </a:p>
          <a:p>
            <a:pPr indent="62388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e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神要召會作身體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維持升天的地位 </a:t>
            </a:r>
          </a:p>
          <a:p>
            <a:pPr indent="363538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基於基督的得勝</a:t>
            </a: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-04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學習保羅照神尺度的度量，工作擴展上受那靈約束；並同主在升天得勝的地位，有分屬靈爭戰征服混亂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8E306C5-A497-2FED-9231-4B7B63CDFD83}"/>
              </a:ext>
            </a:extLst>
          </p:cNvPr>
          <p:cNvSpPr txBox="1"/>
          <p:nvPr/>
        </p:nvSpPr>
        <p:spPr>
          <a:xfrm>
            <a:off x="9509799" y="871146"/>
            <a:ext cx="2682201" cy="540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五 征服撒但的混亂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宇宙混亂的根源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爲着完成神新造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活出神聖的經綸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六 爲着神聖的建造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七 把神的國帶進來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兩國之間的爭戰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推翻撒但的能力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召會工作的目的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基督迎娶得勝者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人子需要一配偶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基督新婦的構成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得勝者勝過死亡</a:t>
            </a:r>
          </a:p>
          <a:p>
            <a:pPr marR="0" lvl="0" indent="363538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得勝者征服混亂</a:t>
            </a:r>
          </a:p>
          <a:p>
            <a:pPr marR="0" lvl="0" indent="17621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hkNzRiZmM2NTRlZmE5MjY0Y2ZhNDNmNWZlOGU3M2YifQ=="/>
  <p:tag name="KSO_WPP_MARK_KEY" val="97e1d04d-06d7-49d8-93eb-51da8cf5648f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41014</TotalTime>
  <Words>4052</Words>
  <Application>Microsoft Office PowerPoint</Application>
  <PresentationFormat>寬螢幕</PresentationFormat>
  <Paragraphs>454</Paragraphs>
  <Slides>18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Microsoft YaHei</vt:lpstr>
      <vt:lpstr>超研澤中特圓</vt:lpstr>
      <vt:lpstr>微軟正黑體</vt:lpstr>
      <vt:lpstr>Arial</vt:lpstr>
      <vt:lpstr>Calibri</vt:lpstr>
      <vt:lpstr>Garamond</vt:lpstr>
      <vt:lpstr>Wingdings</vt:lpstr>
      <vt:lpstr>Stream</vt:lpstr>
      <vt:lpstr>春季長老同工訓練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國殤節特會 美國 網上特會</dc:title>
  <dc:creator>建 徐熊</dc:creator>
  <cp:lastModifiedBy>User</cp:lastModifiedBy>
  <cp:revision>248</cp:revision>
  <dcterms:created xsi:type="dcterms:W3CDTF">2021-05-07T08:39:00Z</dcterms:created>
  <dcterms:modified xsi:type="dcterms:W3CDTF">2026-04-09T01:45:38Z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65BD94B871904A3194CC241B2918BCD0_12</vt:lpwstr>
  </property>
</Properties>
</file>