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72" r:id="rId2"/>
    <p:sldMasterId id="2147483684" r:id="rId3"/>
    <p:sldMasterId id="2147483697" r:id="rId4"/>
  </p:sldMasterIdLst>
  <p:notesMasterIdLst>
    <p:notesMasterId r:id="rId39"/>
  </p:notesMasterIdLst>
  <p:sldIdLst>
    <p:sldId id="257" r:id="rId5"/>
    <p:sldId id="990" r:id="rId6"/>
    <p:sldId id="273" r:id="rId7"/>
    <p:sldId id="290" r:id="rId8"/>
    <p:sldId id="274" r:id="rId9"/>
    <p:sldId id="292" r:id="rId10"/>
    <p:sldId id="275" r:id="rId11"/>
    <p:sldId id="293" r:id="rId12"/>
    <p:sldId id="988" r:id="rId13"/>
    <p:sldId id="294" r:id="rId14"/>
    <p:sldId id="996" r:id="rId15"/>
    <p:sldId id="997" r:id="rId16"/>
    <p:sldId id="993" r:id="rId17"/>
    <p:sldId id="992" r:id="rId18"/>
    <p:sldId id="278" r:id="rId19"/>
    <p:sldId id="298" r:id="rId20"/>
    <p:sldId id="994" r:id="rId21"/>
    <p:sldId id="284" r:id="rId22"/>
    <p:sldId id="301" r:id="rId23"/>
    <p:sldId id="998" r:id="rId24"/>
    <p:sldId id="285" r:id="rId25"/>
    <p:sldId id="302" r:id="rId26"/>
    <p:sldId id="286" r:id="rId27"/>
    <p:sldId id="478" r:id="rId28"/>
    <p:sldId id="995" r:id="rId29"/>
    <p:sldId id="272" r:id="rId30"/>
    <p:sldId id="287" r:id="rId31"/>
    <p:sldId id="479" r:id="rId32"/>
    <p:sldId id="260" r:id="rId33"/>
    <p:sldId id="999" r:id="rId34"/>
    <p:sldId id="288" r:id="rId35"/>
    <p:sldId id="480" r:id="rId36"/>
    <p:sldId id="289" r:id="rId37"/>
    <p:sldId id="481" r:id="rId38"/>
  </p:sldIdLst>
  <p:sldSz cx="12192000" cy="6858000"/>
  <p:notesSz cx="6858000" cy="9144000"/>
  <p:custDataLst>
    <p:tags r:id="rId4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建 徐熊" initials="建" lastIdx="1" clrIdx="0"/>
  <p:cmAuthor id="2" name="BuilderHsu" initials="B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026" autoAdjust="0"/>
  </p:normalViewPr>
  <p:slideViewPr>
    <p:cSldViewPr snapToGrid="0">
      <p:cViewPr varScale="1">
        <p:scale>
          <a:sx n="75" d="100"/>
          <a:sy n="75" d="100"/>
        </p:scale>
        <p:origin x="9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tags" Target="tags/tag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5EA680-B737-4C2A-93E0-9CFE17B2FA6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F15DD-D4F4-4F33-BE3A-EAC8BF7E56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450747C-7594-4E56-B643-5109EBEA3E39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charset="-120"/>
                <a:cs typeface="+mn-cs"/>
              </a:rPr>
              <a:t>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7170" name="投影片圖像版面配置區 1"/>
          <p:cNvSpPr>
            <a:spLocks noGrp="1" noRot="1" noChangeAspect="1" noChangeArrowheads="1" noTextEdit="1"/>
          </p:cNvSpPr>
          <p:nvPr>
            <p:ph type="sldImg" idx="4294967295"/>
          </p:nvPr>
        </p:nvSpPr>
        <p:spPr/>
      </p:sp>
      <p:sp>
        <p:nvSpPr>
          <p:cNvPr id="7171" name="備忘稿版面配置區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zh-TW"/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1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41CE9A0-066E-40CC-9D28-99359AFC41A0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Garamond" panose="02020404030301010803" pitchFamily="18" charset="0"/>
                <a:ea typeface="超研澤中特圓" pitchFamily="49" charset="-120"/>
                <a:cs typeface="+mn-cs"/>
              </a:rPr>
              <a:t>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Garamond" panose="02020404030301010803" pitchFamily="18" charset="0"/>
              <a:ea typeface="超研澤中特圓" pitchFamily="49" charset="-12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字版面配置區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字版面配置區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F15DD-D4F4-4F33-BE3A-EAC8BF7E56A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43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2F15DD-D4F4-4F33-BE3A-EAC8BF7E56A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52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39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40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4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4.xml"/><Relationship Id="rId4" Type="http://schemas.openxmlformats.org/officeDocument/2006/relationships/tags" Target="../tags/tag58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4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5" name="Group 3"/>
            <p:cNvGrpSpPr/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  <p:sp>
            <p:nvSpPr>
              <p:cNvPr id="9" name="Freeform 5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  <p:sp>
            <p:nvSpPr>
              <p:cNvPr id="10" name="Freeform 6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  <p:sp>
            <p:nvSpPr>
              <p:cNvPr id="11" name="Freeform 7"/>
              <p:cNvSpPr/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kumimoji="1" lang="zh-TW" altLang="en-US" sz="1800"/>
              </a:p>
            </p:txBody>
          </p:sp>
          <p:sp>
            <p:nvSpPr>
              <p:cNvPr id="12" name="Freeform 8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</p:grpSp>
        <p:sp>
          <p:nvSpPr>
            <p:cNvPr id="6" name="Freeform 9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kumimoji="1" lang="zh-TW" altLang="en-US" sz="1800"/>
            </a:p>
          </p:txBody>
        </p:sp>
        <p:sp>
          <p:nvSpPr>
            <p:cNvPr id="7" name="Freeform 10"/>
            <p:cNvSpPr/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8 h 1906"/>
                <a:gd name="T4" fmla="*/ 6345 w 5740"/>
                <a:gd name="T5" fmla="*/ 198 h 1906"/>
                <a:gd name="T6" fmla="*/ 634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eaLnBrk="0" hangingPunct="0">
                <a:defRPr/>
              </a:pPr>
              <a:endParaRPr kumimoji="1" lang="zh-TW" altLang="en-US" sz="1800"/>
            </a:p>
          </p:txBody>
        </p:sp>
      </p:grpSp>
      <p:sp>
        <p:nvSpPr>
          <p:cNvPr id="513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513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5157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5475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387AC914-DD62-4BFB-9A1A-549147D218F2}" type="slidenum">
              <a:rPr lang="en-US" altLang="zh-TW"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73EA0AA-DE6A-412D-81B7-92FE696291D0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56DC3A-B9CD-4823-AFEA-B9D0DF87017D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CBCF7FC-8D7E-493E-AB2D-EF89DCCFA3E6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noProof="1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noProof="1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4723DE5-1B3E-4426-B38C-430DC2C1CE68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B03A1A-31B1-4D01-BEF6-ED539BD8DA0E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E2C23B-DD8E-4BB0-BFB3-D7015BBDA5D1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noProof="1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2BBAF3-0EFB-486C-8EF6-3C1FF8D493C4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noProof="1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B82EA0-0F58-4BD6-B4A1-81743BF5B8E8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0BCB4EF-3A88-4F93-ADB3-B6DFD471F918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TW" altLang="en-US" noProof="1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noProof="1"/>
              <a:t>按一下以編輯母片文字樣式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85366AE-9806-4067-BBDE-3FDAB453853C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6B8E3BF-072A-0C12-EC7F-5018A5D41C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D63D5DF-A929-6896-6926-F474DCA9F1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8DE3797-CB36-A7D6-ABC8-447C74543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indent="0" algn="l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b="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9DF8CB-32AD-C4B8-427B-3A8C437CA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indent="0" defTabSz="914400" rtl="0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b="0" i="0" kern="1200" cap="none" spc="0" normalizeH="0" baseline="0" noProof="0">
              <a:solidFill>
                <a:schemeClr val="tx1"/>
              </a:solidFill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B777E02-0383-5D20-CE1B-B56B60958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827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8613D2-37B4-7838-D65C-555AC8BA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392B66-99C8-953D-1F41-732CED78C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ADF0697-17FD-31C1-C819-C00B00CFA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40F840B-564A-F595-379A-4E395B004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8D50BE8-86DC-C50C-D5B7-39DE246F3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27238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DB695ED-2D7B-10F7-5D57-5CB5334D6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66C5DFF-0F40-D856-AE89-B2992DCCB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878E5E4-582C-3658-AC3C-0C910469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3DBCAF2-A1C7-CB96-D24D-973F66AA8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96CB6D7-C461-136A-EC97-AFDD8E3C8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309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1F3E3E-8B43-F347-B768-E057E234C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57B8F59-C691-F163-DA8E-A20700832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8A78299-A844-132B-E108-12D2DB396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5239E16-F3C9-F53C-464D-A3937A644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866CD40-6C25-408C-0BE6-B86E6E356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CA0171F-3973-9E5A-63F5-2E0A41DA8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45948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20EDA7D-A4AA-5D06-F4DF-1B90334AA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A11BE85-2DEA-1364-C80B-7F176B108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DB91353-7F82-AC2B-D975-20A3CEDF11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F41B545-EE48-8A0D-0428-C9B89A2D9A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47C18F09-5C9B-83C6-8EFA-0CC0495949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73B4F0B-7334-12F2-728E-9072B2721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D1C9ED9A-63CA-055B-9DD1-89642205B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E91949DC-95BD-5035-D84F-3F667321B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61710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6DA5C0-8573-436D-C8E3-A84B0FD4A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2A4234D-48B6-68AD-0FE1-C0800CF43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1DDB52E-276B-0414-BC38-B935CDD66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29CD6049-8200-952E-8FD0-FB3C73EC9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5106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D2E3EEB-C722-423A-368A-495D37378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942DA685-293E-7158-EE79-8F9002F2F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0E26831-B934-E6FC-9F80-EA7AE0FB0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398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41617DD-8378-EF2A-E1C7-44AB68130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6AF1E05-AF13-5EE9-FC2F-C2E2BFFE2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3188919-7B1E-BF51-A4B2-2BE8D0273F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E317C84-4BEB-95EF-F0E5-3E1A3237A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AA7A3D5-8D41-714A-9608-565E22C09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815CE19-5BF3-8693-C427-C63D1449F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053654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9C6AEF-9C9A-CDA2-DA64-4E43B8A08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265B075C-FC82-A91A-275D-B8461E40C5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DA6D33B-3A03-AD5A-DEB2-73CB7905D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19C64773-FAAC-BE6A-CF96-23A318D1A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A890F5B1-8067-1E91-1DA3-188C87A21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A92AECB-56FC-847F-53C3-22AAFF354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90629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8521A62-E839-7EFC-7203-EB4DFD298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36F9E04-34AF-6B25-BA52-48C9BBEFB2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792E3EC-5D4B-9081-7F4F-67F89F90E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F397F66-2A5A-95AD-E39A-64C576A08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099D52-A2A5-B511-457C-7B047C300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34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134D4DB1-FDD7-0F0C-D719-394845139A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BAAFE1F1-EFEB-3C40-8D35-7E8D74D935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D77DE5B-0695-B395-46BB-8E78BE5D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9D26455-613B-85EF-E925-214B229B4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charset="-120"/>
              <a:cs typeface="+mn-c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F6C7EC09-988A-B173-655D-06BBDD950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hangingPunct="1"/>
            <a:fld id="{9A0DB2DC-4C9A-4742-B13C-FB6460FD3503}" type="slidenum">
              <a:rPr lang="en-US" altLang="zh-TW" sz="1200" smtClean="0">
                <a:latin typeface="Arial" panose="020B0604020202020204" pitchFamily="34" charset="0"/>
              </a:rPr>
              <a:t>‹#›</a:t>
            </a:fld>
            <a:endParaRPr lang="en-US" altLang="zh-TW" sz="12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8587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E57A4D-BB21-4D50-BEE0-A6D5ADCE49D0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777703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9C9EA-BE54-475D-BB10-0897978E1CA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90812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8835A5-6281-46EC-8D2C-3951BB2A3375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757409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79C9EA-BE54-475D-BB10-0897978E1CA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58965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D9D0F-30AA-4D8E-AB6A-45830315174A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848629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A05316-F4A1-41DC-AEA3-91DDD629E629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233459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9107A-CC71-43A1-8B17-E1FD41612116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10841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73F6B7-3AD2-401D-BCC1-DCB535AEFC8E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23117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643324-0698-4620-9C5B-8863C6A9398F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500767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894417-3315-416B-B9F3-17E10F9FD2BE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963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B68888-E0B3-4E40-8DE2-1D62B0CC75B6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606439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450B6-D42C-49D6-A03F-C7383FEC0FB9}" type="slidenum">
              <a:rPr lang="en-US" altLang="zh-TW"/>
              <a:t>‹#›</a:t>
            </a:fld>
            <a:endParaRPr lang="en-US" altLang="zh-TW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888110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928095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7038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6716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48160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5309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7606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8549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2026/7/28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0043981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5194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6152911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944393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36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kumimoji="0" sz="1200">
                <a:latin typeface="Arial" panose="020B0604020202020204" pitchFamily="34" charset="0"/>
                <a:ea typeface="新細明體" panose="02020500000000000000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新細明體" panose="02020500000000000000" charset="-120"/>
              </a:defRPr>
            </a:lvl1pPr>
          </a:lstStyle>
          <a:p>
            <a:fld id="{5113AD9A-C2DA-476F-A737-21CF0AB02788}" type="slidenum">
              <a:rPr lang="en-US" altLang="zh-TW"/>
              <a:t>‹#›</a:t>
            </a:fld>
            <a:endParaRPr lang="en-US" altLang="zh-TW"/>
          </a:p>
        </p:txBody>
      </p:sp>
      <p:grpSp>
        <p:nvGrpSpPr>
          <p:cNvPr id="1028" name="Group 4"/>
          <p:cNvGrpSpPr/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grpSp>
          <p:nvGrpSpPr>
            <p:cNvPr id="1029" name="Group 5"/>
            <p:cNvGrpSpPr/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4102" name="Freeform 6"/>
              <p:cNvSpPr/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  <p:sp>
            <p:nvSpPr>
              <p:cNvPr id="4103" name="Freeform 7"/>
              <p:cNvSpPr/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  <p:sp>
            <p:nvSpPr>
              <p:cNvPr id="4104" name="Freeform 8"/>
              <p:cNvSpPr/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  <p:sp>
            <p:nvSpPr>
              <p:cNvPr id="1038" name="Freeform 9"/>
              <p:cNvSpPr/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eaLnBrk="0" hangingPunct="0">
                  <a:defRPr/>
                </a:pPr>
                <a:endParaRPr kumimoji="1" lang="zh-TW" altLang="en-US" sz="1800"/>
              </a:p>
            </p:txBody>
          </p:sp>
          <p:sp>
            <p:nvSpPr>
              <p:cNvPr id="4106" name="Freeform 10"/>
              <p:cNvSpPr/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</p:spPr>
            <p:txBody>
              <a:bodyPr/>
              <a:lstStyle/>
              <a:p>
                <a:pPr>
                  <a:spcBef>
                    <a:spcPct val="50000"/>
                  </a:spcBef>
                  <a:defRPr/>
                </a:pPr>
                <a:endParaRPr kumimoji="1" lang="zh-TW" altLang="en-US" sz="1800"/>
              </a:p>
            </p:txBody>
          </p:sp>
        </p:grpSp>
        <p:sp>
          <p:nvSpPr>
            <p:cNvPr id="4107" name="Freeform 11"/>
            <p:cNvSpPr/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982 w 2296"/>
                <a:gd name="T1" fmla="*/ 1061 h 1469"/>
                <a:gd name="T2" fmla="*/ 1357 w 2296"/>
                <a:gd name="T3" fmla="*/ 1012 h 1469"/>
                <a:gd name="T4" fmla="*/ 1666 w 2296"/>
                <a:gd name="T5" fmla="*/ 957 h 1469"/>
                <a:gd name="T6" fmla="*/ 1916 w 2296"/>
                <a:gd name="T7" fmla="*/ 897 h 1469"/>
                <a:gd name="T8" fmla="*/ 2100 w 2296"/>
                <a:gd name="T9" fmla="*/ 832 h 1469"/>
                <a:gd name="T10" fmla="*/ 2220 w 2296"/>
                <a:gd name="T11" fmla="*/ 756 h 1469"/>
                <a:gd name="T12" fmla="*/ 2285 w 2296"/>
                <a:gd name="T13" fmla="*/ 669 h 1469"/>
                <a:gd name="T14" fmla="*/ 2290 w 2296"/>
                <a:gd name="T15" fmla="*/ 560 h 1469"/>
                <a:gd name="T16" fmla="*/ 2241 w 2296"/>
                <a:gd name="T17" fmla="*/ 457 h 1469"/>
                <a:gd name="T18" fmla="*/ 2144 w 2296"/>
                <a:gd name="T19" fmla="*/ 364 h 1469"/>
                <a:gd name="T20" fmla="*/ 2008 w 2296"/>
                <a:gd name="T21" fmla="*/ 277 h 1469"/>
                <a:gd name="T22" fmla="*/ 1769 w 2296"/>
                <a:gd name="T23" fmla="*/ 157 h 1469"/>
                <a:gd name="T24" fmla="*/ 1612 w 2296"/>
                <a:gd name="T25" fmla="*/ 92 h 1469"/>
                <a:gd name="T26" fmla="*/ 1476 w 2296"/>
                <a:gd name="T27" fmla="*/ 43 h 1469"/>
                <a:gd name="T28" fmla="*/ 1384 w 2296"/>
                <a:gd name="T29" fmla="*/ 10 h 1469"/>
                <a:gd name="T30" fmla="*/ 1346 w 2296"/>
                <a:gd name="T31" fmla="*/ 0 h 1469"/>
                <a:gd name="T32" fmla="*/ 1655 w 2296"/>
                <a:gd name="T33" fmla="*/ 119 h 1469"/>
                <a:gd name="T34" fmla="*/ 1948 w 2296"/>
                <a:gd name="T35" fmla="*/ 255 h 1469"/>
                <a:gd name="T36" fmla="*/ 2068 w 2296"/>
                <a:gd name="T37" fmla="*/ 326 h 1469"/>
                <a:gd name="T38" fmla="*/ 2171 w 2296"/>
                <a:gd name="T39" fmla="*/ 402 h 1469"/>
                <a:gd name="T40" fmla="*/ 2236 w 2296"/>
                <a:gd name="T41" fmla="*/ 478 h 1469"/>
                <a:gd name="T42" fmla="*/ 2263 w 2296"/>
                <a:gd name="T43" fmla="*/ 560 h 1469"/>
                <a:gd name="T44" fmla="*/ 2241 w 2296"/>
                <a:gd name="T45" fmla="*/ 636 h 1469"/>
                <a:gd name="T46" fmla="*/ 2171 w 2296"/>
                <a:gd name="T47" fmla="*/ 702 h 1469"/>
                <a:gd name="T48" fmla="*/ 2062 w 2296"/>
                <a:gd name="T49" fmla="*/ 756 h 1469"/>
                <a:gd name="T50" fmla="*/ 1921 w 2296"/>
                <a:gd name="T51" fmla="*/ 800 h 1469"/>
                <a:gd name="T52" fmla="*/ 1748 w 2296"/>
                <a:gd name="T53" fmla="*/ 843 h 1469"/>
                <a:gd name="T54" fmla="*/ 1351 w 2296"/>
                <a:gd name="T55" fmla="*/ 908 h 1469"/>
                <a:gd name="T56" fmla="*/ 923 w 2296"/>
                <a:gd name="T57" fmla="*/ 968 h 1469"/>
                <a:gd name="T58" fmla="*/ 521 w 2296"/>
                <a:gd name="T59" fmla="*/ 1028 h 1469"/>
                <a:gd name="T60" fmla="*/ 353 w 2296"/>
                <a:gd name="T61" fmla="*/ 1066 h 1469"/>
                <a:gd name="T62" fmla="*/ 206 w 2296"/>
                <a:gd name="T63" fmla="*/ 1104 h 1469"/>
                <a:gd name="T64" fmla="*/ 92 w 2296"/>
                <a:gd name="T65" fmla="*/ 1148 h 1469"/>
                <a:gd name="T66" fmla="*/ 22 w 2296"/>
                <a:gd name="T67" fmla="*/ 1202 h 1469"/>
                <a:gd name="T68" fmla="*/ 0 w 2296"/>
                <a:gd name="T69" fmla="*/ 1262 h 1469"/>
                <a:gd name="T70" fmla="*/ 27 w 2296"/>
                <a:gd name="T71" fmla="*/ 1327 h 1469"/>
                <a:gd name="T72" fmla="*/ 98 w 2296"/>
                <a:gd name="T73" fmla="*/ 1382 h 1469"/>
                <a:gd name="T74" fmla="*/ 196 w 2296"/>
                <a:gd name="T75" fmla="*/ 1425 h 1469"/>
                <a:gd name="T76" fmla="*/ 326 w 2296"/>
                <a:gd name="T77" fmla="*/ 1469 h 1469"/>
                <a:gd name="T78" fmla="*/ 217 w 2296"/>
                <a:gd name="T79" fmla="*/ 1414 h 1469"/>
                <a:gd name="T80" fmla="*/ 147 w 2296"/>
                <a:gd name="T81" fmla="*/ 1360 h 1469"/>
                <a:gd name="T82" fmla="*/ 120 w 2296"/>
                <a:gd name="T83" fmla="*/ 1306 h 1469"/>
                <a:gd name="T84" fmla="*/ 141 w 2296"/>
                <a:gd name="T85" fmla="*/ 1257 h 1469"/>
                <a:gd name="T86" fmla="*/ 212 w 2296"/>
                <a:gd name="T87" fmla="*/ 1208 h 1469"/>
                <a:gd name="T88" fmla="*/ 342 w 2296"/>
                <a:gd name="T89" fmla="*/ 1164 h 1469"/>
                <a:gd name="T90" fmla="*/ 527 w 2296"/>
                <a:gd name="T91" fmla="*/ 1121 h 1469"/>
                <a:gd name="T92" fmla="*/ 771 w 2296"/>
                <a:gd name="T93" fmla="*/ 1088 h 1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</p:spPr>
          <p:txBody>
            <a:bodyPr/>
            <a:lstStyle/>
            <a:p>
              <a:pPr>
                <a:spcBef>
                  <a:spcPct val="50000"/>
                </a:spcBef>
                <a:defRPr/>
              </a:pPr>
              <a:endParaRPr kumimoji="1" lang="zh-TW" altLang="en-US" sz="1800"/>
            </a:p>
          </p:txBody>
        </p:sp>
        <p:sp>
          <p:nvSpPr>
            <p:cNvPr id="1034" name="Freeform 12"/>
            <p:cNvSpPr/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98 h 1906"/>
                <a:gd name="T4" fmla="*/ 6345 w 5740"/>
                <a:gd name="T5" fmla="*/ 198 h 1906"/>
                <a:gd name="T6" fmla="*/ 634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/>
            <a:lstStyle/>
            <a:p>
              <a:pPr eaLnBrk="0" hangingPunct="0">
                <a:defRPr/>
              </a:pPr>
              <a:endParaRPr kumimoji="1" lang="zh-TW" altLang="en-US" sz="1800"/>
            </a:p>
          </p:txBody>
        </p:sp>
      </p:grpSp>
      <p:sp>
        <p:nvSpPr>
          <p:cNvPr id="410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TW" altLang="en-US" noProof="1"/>
              <a:t>按一下以編輯母片標題樣式</a:t>
            </a:r>
          </a:p>
        </p:txBody>
      </p:sp>
      <p:sp>
        <p:nvSpPr>
          <p:cNvPr id="41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kumimoji="0" sz="1200">
                <a:latin typeface="Arial" panose="020B0604020202020204" pitchFamily="34" charset="0"/>
                <a:ea typeface="新細明體" panose="02020500000000000000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11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TW" altLang="en-US" noProof="1"/>
              <a:t>按一下以編輯母片</a:t>
            </a:r>
          </a:p>
          <a:p>
            <a:pPr lvl="1"/>
            <a:r>
              <a:rPr lang="zh-TW" altLang="en-US" noProof="1"/>
              <a:t>第二層</a:t>
            </a:r>
          </a:p>
          <a:p>
            <a:pPr lvl="2"/>
            <a:r>
              <a:rPr lang="zh-TW" altLang="en-US" noProof="1"/>
              <a:t>第三層</a:t>
            </a:r>
          </a:p>
          <a:p>
            <a:pPr lvl="3"/>
            <a:r>
              <a:rPr lang="zh-TW" altLang="en-US" noProof="1"/>
              <a:t>第四層</a:t>
            </a:r>
          </a:p>
          <a:p>
            <a:pPr lvl="4"/>
            <a:r>
              <a:rPr lang="zh-TW" altLang="en-US" noProof="1"/>
              <a:t>第五層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新細明體" panose="02020500000000000000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新細明體" panose="02020500000000000000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新細明體" panose="02020500000000000000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新細明體" panose="02020500000000000000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新細明體" panose="02020500000000000000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新細明體" panose="02020500000000000000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新細明體" panose="02020500000000000000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1F59AF46-1D81-A3A1-AD1D-A2B7071B3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39529F6-13DA-C64F-D117-95B7558A70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4E25255-18AF-9744-CD16-820720B47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DE9DD97-11E3-633D-A2DC-312AD32B3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B861622-6D11-8651-8574-825F922EC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13AD9A-C2DA-476F-A737-21CF0AB02788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6477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79C9EA-BE54-475D-BB10-0897978E1CA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954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991688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6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tags" Target="../tags/tag90.xml"/><Relationship Id="rId21" Type="http://schemas.openxmlformats.org/officeDocument/2006/relationships/tags" Target="../tags/tag85.xml"/><Relationship Id="rId42" Type="http://schemas.openxmlformats.org/officeDocument/2006/relationships/tags" Target="../tags/tag106.xml"/><Relationship Id="rId47" Type="http://schemas.openxmlformats.org/officeDocument/2006/relationships/tags" Target="../tags/tag111.xml"/><Relationship Id="rId63" Type="http://schemas.openxmlformats.org/officeDocument/2006/relationships/tags" Target="../tags/tag127.xml"/><Relationship Id="rId68" Type="http://schemas.openxmlformats.org/officeDocument/2006/relationships/tags" Target="../tags/tag132.xml"/><Relationship Id="rId7" Type="http://schemas.openxmlformats.org/officeDocument/2006/relationships/tags" Target="../tags/tag71.xml"/><Relationship Id="rId71" Type="http://schemas.openxmlformats.org/officeDocument/2006/relationships/image" Target="../media/image7.jpeg"/><Relationship Id="rId2" Type="http://schemas.openxmlformats.org/officeDocument/2006/relationships/tags" Target="../tags/tag66.xml"/><Relationship Id="rId16" Type="http://schemas.openxmlformats.org/officeDocument/2006/relationships/tags" Target="../tags/tag80.xml"/><Relationship Id="rId29" Type="http://schemas.openxmlformats.org/officeDocument/2006/relationships/tags" Target="../tags/tag93.xml"/><Relationship Id="rId11" Type="http://schemas.openxmlformats.org/officeDocument/2006/relationships/tags" Target="../tags/tag75.xml"/><Relationship Id="rId24" Type="http://schemas.openxmlformats.org/officeDocument/2006/relationships/tags" Target="../tags/tag88.xml"/><Relationship Id="rId32" Type="http://schemas.openxmlformats.org/officeDocument/2006/relationships/tags" Target="../tags/tag96.xml"/><Relationship Id="rId37" Type="http://schemas.openxmlformats.org/officeDocument/2006/relationships/tags" Target="../tags/tag101.xml"/><Relationship Id="rId40" Type="http://schemas.openxmlformats.org/officeDocument/2006/relationships/tags" Target="../tags/tag104.xml"/><Relationship Id="rId45" Type="http://schemas.openxmlformats.org/officeDocument/2006/relationships/tags" Target="../tags/tag109.xml"/><Relationship Id="rId53" Type="http://schemas.openxmlformats.org/officeDocument/2006/relationships/tags" Target="../tags/tag117.xml"/><Relationship Id="rId58" Type="http://schemas.openxmlformats.org/officeDocument/2006/relationships/tags" Target="../tags/tag122.xml"/><Relationship Id="rId66" Type="http://schemas.openxmlformats.org/officeDocument/2006/relationships/tags" Target="../tags/tag130.xml"/><Relationship Id="rId5" Type="http://schemas.openxmlformats.org/officeDocument/2006/relationships/tags" Target="../tags/tag69.xml"/><Relationship Id="rId61" Type="http://schemas.openxmlformats.org/officeDocument/2006/relationships/tags" Target="../tags/tag125.xml"/><Relationship Id="rId19" Type="http://schemas.openxmlformats.org/officeDocument/2006/relationships/tags" Target="../tags/tag83.xml"/><Relationship Id="rId14" Type="http://schemas.openxmlformats.org/officeDocument/2006/relationships/tags" Target="../tags/tag78.xml"/><Relationship Id="rId22" Type="http://schemas.openxmlformats.org/officeDocument/2006/relationships/tags" Target="../tags/tag86.xml"/><Relationship Id="rId27" Type="http://schemas.openxmlformats.org/officeDocument/2006/relationships/tags" Target="../tags/tag91.xml"/><Relationship Id="rId30" Type="http://schemas.openxmlformats.org/officeDocument/2006/relationships/tags" Target="../tags/tag94.xml"/><Relationship Id="rId35" Type="http://schemas.openxmlformats.org/officeDocument/2006/relationships/tags" Target="../tags/tag99.xml"/><Relationship Id="rId43" Type="http://schemas.openxmlformats.org/officeDocument/2006/relationships/tags" Target="../tags/tag107.xml"/><Relationship Id="rId48" Type="http://schemas.openxmlformats.org/officeDocument/2006/relationships/tags" Target="../tags/tag112.xml"/><Relationship Id="rId56" Type="http://schemas.openxmlformats.org/officeDocument/2006/relationships/tags" Target="../tags/tag120.xml"/><Relationship Id="rId64" Type="http://schemas.openxmlformats.org/officeDocument/2006/relationships/tags" Target="../tags/tag128.xml"/><Relationship Id="rId69" Type="http://schemas.openxmlformats.org/officeDocument/2006/relationships/tags" Target="../tags/tag133.xml"/><Relationship Id="rId8" Type="http://schemas.openxmlformats.org/officeDocument/2006/relationships/tags" Target="../tags/tag72.xml"/><Relationship Id="rId51" Type="http://schemas.openxmlformats.org/officeDocument/2006/relationships/tags" Target="../tags/tag115.xml"/><Relationship Id="rId3" Type="http://schemas.openxmlformats.org/officeDocument/2006/relationships/tags" Target="../tags/tag67.xml"/><Relationship Id="rId12" Type="http://schemas.openxmlformats.org/officeDocument/2006/relationships/tags" Target="../tags/tag76.xml"/><Relationship Id="rId17" Type="http://schemas.openxmlformats.org/officeDocument/2006/relationships/tags" Target="../tags/tag81.xml"/><Relationship Id="rId25" Type="http://schemas.openxmlformats.org/officeDocument/2006/relationships/tags" Target="../tags/tag89.xml"/><Relationship Id="rId33" Type="http://schemas.openxmlformats.org/officeDocument/2006/relationships/tags" Target="../tags/tag97.xml"/><Relationship Id="rId38" Type="http://schemas.openxmlformats.org/officeDocument/2006/relationships/tags" Target="../tags/tag102.xml"/><Relationship Id="rId46" Type="http://schemas.openxmlformats.org/officeDocument/2006/relationships/tags" Target="../tags/tag110.xml"/><Relationship Id="rId59" Type="http://schemas.openxmlformats.org/officeDocument/2006/relationships/tags" Target="../tags/tag123.xml"/><Relationship Id="rId67" Type="http://schemas.openxmlformats.org/officeDocument/2006/relationships/tags" Target="../tags/tag131.xml"/><Relationship Id="rId20" Type="http://schemas.openxmlformats.org/officeDocument/2006/relationships/tags" Target="../tags/tag84.xml"/><Relationship Id="rId41" Type="http://schemas.openxmlformats.org/officeDocument/2006/relationships/tags" Target="../tags/tag105.xml"/><Relationship Id="rId54" Type="http://schemas.openxmlformats.org/officeDocument/2006/relationships/tags" Target="../tags/tag118.xml"/><Relationship Id="rId62" Type="http://schemas.openxmlformats.org/officeDocument/2006/relationships/tags" Target="../tags/tag126.xml"/><Relationship Id="rId70" Type="http://schemas.openxmlformats.org/officeDocument/2006/relationships/slideLayout" Target="../slideLayouts/slideLayout3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5" Type="http://schemas.openxmlformats.org/officeDocument/2006/relationships/tags" Target="../tags/tag79.xml"/><Relationship Id="rId23" Type="http://schemas.openxmlformats.org/officeDocument/2006/relationships/tags" Target="../tags/tag87.xml"/><Relationship Id="rId28" Type="http://schemas.openxmlformats.org/officeDocument/2006/relationships/tags" Target="../tags/tag92.xml"/><Relationship Id="rId36" Type="http://schemas.openxmlformats.org/officeDocument/2006/relationships/tags" Target="../tags/tag100.xml"/><Relationship Id="rId49" Type="http://schemas.openxmlformats.org/officeDocument/2006/relationships/tags" Target="../tags/tag113.xml"/><Relationship Id="rId57" Type="http://schemas.openxmlformats.org/officeDocument/2006/relationships/tags" Target="../tags/tag121.xml"/><Relationship Id="rId10" Type="http://schemas.openxmlformats.org/officeDocument/2006/relationships/tags" Target="../tags/tag74.xml"/><Relationship Id="rId31" Type="http://schemas.openxmlformats.org/officeDocument/2006/relationships/tags" Target="../tags/tag95.xml"/><Relationship Id="rId44" Type="http://schemas.openxmlformats.org/officeDocument/2006/relationships/tags" Target="../tags/tag108.xml"/><Relationship Id="rId52" Type="http://schemas.openxmlformats.org/officeDocument/2006/relationships/tags" Target="../tags/tag116.xml"/><Relationship Id="rId60" Type="http://schemas.openxmlformats.org/officeDocument/2006/relationships/tags" Target="../tags/tag124.xml"/><Relationship Id="rId65" Type="http://schemas.openxmlformats.org/officeDocument/2006/relationships/tags" Target="../tags/tag129.xml"/><Relationship Id="rId4" Type="http://schemas.openxmlformats.org/officeDocument/2006/relationships/tags" Target="../tags/tag68.xml"/><Relationship Id="rId9" Type="http://schemas.openxmlformats.org/officeDocument/2006/relationships/tags" Target="../tags/tag73.xml"/><Relationship Id="rId13" Type="http://schemas.openxmlformats.org/officeDocument/2006/relationships/tags" Target="../tags/tag77.xml"/><Relationship Id="rId18" Type="http://schemas.openxmlformats.org/officeDocument/2006/relationships/tags" Target="../tags/tag82.xml"/><Relationship Id="rId39" Type="http://schemas.openxmlformats.org/officeDocument/2006/relationships/tags" Target="../tags/tag103.xml"/><Relationship Id="rId34" Type="http://schemas.openxmlformats.org/officeDocument/2006/relationships/tags" Target="../tags/tag98.xml"/><Relationship Id="rId50" Type="http://schemas.openxmlformats.org/officeDocument/2006/relationships/tags" Target="../tags/tag114.xml"/><Relationship Id="rId55" Type="http://schemas.openxmlformats.org/officeDocument/2006/relationships/tags" Target="../tags/tag1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25"/>
            <a:ext cx="12192000" cy="6813550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354262" y="817199"/>
            <a:ext cx="7483475" cy="1346200"/>
          </a:xfrm>
        </p:spPr>
        <p:txBody>
          <a:bodyPr/>
          <a:lstStyle/>
          <a:p>
            <a:pPr eaLnBrk="1" hangingPunct="1">
              <a:lnSpc>
                <a:spcPct val="120000"/>
              </a:lnSpc>
              <a:defRPr/>
            </a:pPr>
            <a:r>
              <a:rPr kumimoji="1" lang="zh-TW" altLang="en-US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夏季訓練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73149" y="1856072"/>
            <a:ext cx="10846191" cy="1682750"/>
          </a:xfrm>
        </p:spPr>
        <p:txBody>
          <a:bodyPr/>
          <a:lstStyle/>
          <a:p>
            <a:pPr marL="0" indent="0" algn="ctr" eaLnBrk="1" hangingPunct="1">
              <a:lnSpc>
                <a:spcPct val="145000"/>
              </a:lnSpc>
              <a:buNone/>
              <a:defRPr/>
            </a:pPr>
            <a:r>
              <a:rPr kumimoji="1" lang="zh-TW" altLang="en-US" sz="44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總 題</a:t>
            </a:r>
            <a:endParaRPr kumimoji="1" lang="zh-TW" altLang="en-US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 marL="0" indent="0" algn="ctr" eaLnBrk="1" latinLnBrk="0" hangingPunct="1">
              <a:lnSpc>
                <a:spcPts val="4300"/>
              </a:lnSpc>
              <a:spcBef>
                <a:spcPts val="1800"/>
              </a:spcBef>
              <a:buNone/>
              <a:defRPr/>
            </a:pPr>
            <a:r>
              <a:rPr kumimoji="1" lang="zh-TW" altLang="en-US" sz="48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信   徒   </a:t>
            </a:r>
            <a:r>
              <a:rPr kumimoji="1" lang="en-US" altLang="zh-TW" sz="4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(</a:t>
            </a:r>
            <a:r>
              <a:rPr kumimoji="1" lang="zh-TW" altLang="en-US" sz="4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 一 </a:t>
            </a:r>
            <a:r>
              <a:rPr kumimoji="1" lang="en-US" altLang="zh-TW" sz="4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)</a:t>
            </a:r>
            <a:endParaRPr kumimoji="1" lang="en-US" altLang="zh-TW" sz="48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 marL="0" indent="0" algn="ctr" eaLnBrk="1" latinLnBrk="0" hangingPunct="1">
              <a:lnSpc>
                <a:spcPts val="4300"/>
              </a:lnSpc>
              <a:spcBef>
                <a:spcPts val="1800"/>
              </a:spcBef>
              <a:buNone/>
              <a:defRPr/>
            </a:pPr>
            <a:r>
              <a:rPr kumimoji="1"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綱目要點</a:t>
            </a:r>
            <a:endParaRPr kumimoji="1" lang="zh-TW" altLang="en-US" sz="6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  <a:p>
            <a:pPr marL="0" indent="0" algn="ctr" eaLnBrk="1" latinLnBrk="0" hangingPunct="1">
              <a:lnSpc>
                <a:spcPts val="4300"/>
              </a:lnSpc>
              <a:spcBef>
                <a:spcPts val="1800"/>
              </a:spcBef>
              <a:buNone/>
              <a:defRPr/>
            </a:pPr>
            <a:endParaRPr kumimoji="1" lang="zh-TW" altLang="en-US" sz="6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 Unicode MS" panose="020B0604020202020204" pitchFamily="34" charset="-12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4116070" y="257810"/>
            <a:ext cx="390906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sz="4000" b="1" dirty="0" err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二○二</a:t>
            </a:r>
            <a:r>
              <a:rPr lang="zh-TW" altLang="en-US"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sz="4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8367568" y="5588661"/>
            <a:ext cx="2879725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kumimoji="1" lang="en-US" altLang="zh-TW" sz="20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Arial Unicode MS" panose="020B0604020202020204" pitchFamily="34" charset="-120"/>
              </a:rPr>
              <a:t>Builder Hsu</a:t>
            </a: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923BB885-39A2-6D85-3F50-498E492DF8AB}"/>
              </a:ext>
            </a:extLst>
          </p:cNvPr>
          <p:cNvSpPr txBox="1"/>
          <p:nvPr/>
        </p:nvSpPr>
        <p:spPr>
          <a:xfrm>
            <a:off x="826851" y="187023"/>
            <a:ext cx="10272409" cy="6560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各篇篇題</a:t>
            </a:r>
            <a:endParaRPr lang="en-US" altLang="zh-TW" sz="32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12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第一篇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門徒、信徒、聖徒和基督徒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第二篇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永遠的生命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神的生命帶著神聖的性情；三一神乃是聖經的結構；以及隱藏的神，自隱的神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生命的麥子、好種、地上的鹽、世上的光和得人的漁夫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第四篇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神的後嗣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第五篇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活石和羊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第六篇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神長子基督的眾弟兄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第七篇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蒙憐憫得尊貴和榮耀的器皿、麥粒、和葡萄樹的枝子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第八篇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認識並經歷馬太福音裏包羅萬有的基督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第九篇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柱子和發光之體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第十篇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模成基督的死與達到傑出的復活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第十一篇 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眾星、男孩子、初熟的果子、莊稼、以及碧玉和其他寶石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990600" indent="-990600">
              <a:lnSpc>
                <a:spcPts val="3000"/>
              </a:lnSpc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第十二篇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新郎、新婦的成熟、以及作戰士擊敗神的仇敵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1197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0" y="-36195"/>
            <a:ext cx="9805182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indent="-1082675" algn="just">
              <a:lnSpc>
                <a:spcPts val="2900"/>
              </a:lnSpc>
              <a:spcBef>
                <a:spcPts val="1200"/>
              </a:spcBef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第一篇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門徒、信徒、聖徒和基督徒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40011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-01</a:t>
            </a:r>
          </a:p>
        </p:txBody>
      </p:sp>
      <p:sp>
        <p:nvSpPr>
          <p:cNvPr id="4" name="矩形: 圓角 2"/>
          <p:cNvSpPr>
            <a:spLocks noChangeArrowheads="1"/>
          </p:cNvSpPr>
          <p:nvPr/>
        </p:nvSpPr>
        <p:spPr bwMode="auto">
          <a:xfrm>
            <a:off x="220980" y="636445"/>
            <a:ext cx="3394075" cy="5697220"/>
          </a:xfrm>
          <a:prstGeom prst="roundRect">
            <a:avLst>
              <a:gd name="adj" fmla="val 9683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144"/>
          <p:cNvSpPr>
            <a:spLocks noChangeArrowheads="1"/>
          </p:cNvSpPr>
          <p:nvPr/>
        </p:nvSpPr>
        <p:spPr bwMode="auto">
          <a:xfrm>
            <a:off x="3943349" y="520052"/>
            <a:ext cx="3024505" cy="523176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跟隨學習的門徒</a:t>
            </a:r>
            <a:endParaRPr lang="zh-CN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CN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受訓成一個神人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要住在主的話裏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要聽那靈的說話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要有更新的心思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要受主的話管治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喫基督被祂頂替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每早晨從祂受教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學基督柔和謙卑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 學會知足的秘訣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 學基督喜愛憐憫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 學如何行事說話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 學無己並信靠父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九 學基督甜美人性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 基督是神人模型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十一 從榜樣構成門徒</a:t>
            </a:r>
            <a:endParaRPr lang="en-US" altLang="zh-CN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61290" eaLnBrk="1" fontAlgn="auto" hangingPunct="1">
              <a:lnSpc>
                <a:spcPts val="2800"/>
              </a:lnSpc>
              <a:spcBef>
                <a:spcPts val="600"/>
              </a:spcBef>
              <a:buClr>
                <a:srgbClr val="FFCC00"/>
              </a:buClr>
              <a:buSzPct val="100000"/>
              <a:defRPr/>
            </a:pPr>
            <a:endParaRPr lang="zh-TW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6597419" y="520052"/>
            <a:ext cx="2881226" cy="606948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貳 在基督裏的信徒</a:t>
            </a:r>
            <a:endParaRPr lang="zh-CN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</a:t>
            </a:r>
            <a:r>
              <a:rPr lang="en-US" altLang="zh-CN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信徒重生成新造</a:t>
            </a:r>
            <a:endParaRPr lang="zh-CN" altLang="en-US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藉著兩次的出生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已與主成為一靈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</a:t>
            </a:r>
            <a:r>
              <a:rPr lang="en-US" altLang="zh-CN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藉聽見珍賞基督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藉接觸神活的話</a:t>
            </a:r>
            <a:endParaRPr lang="en-US" altLang="zh-CN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</a:t>
            </a:r>
            <a:r>
              <a:rPr lang="en-US" altLang="zh-CN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喚起對基督的愛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</a:t>
            </a:r>
            <a:r>
              <a:rPr lang="en-US" altLang="zh-CN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個人信心的度量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要看得清明適度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在於正確的態度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六 信徒與主的關係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是葡萄樹的枝子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是頭與祂的肢體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主作生命的供應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新郎與祂的新婦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5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基督是孤兒的父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6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是醫生作醫治者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361950" eaLnBrk="1" fontAlgn="auto" hangingPunct="1">
              <a:lnSpc>
                <a:spcPts val="25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7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基督是世界的光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0" name="文字方塊 1"/>
          <p:cNvSpPr txBox="1">
            <a:spLocks noChangeArrowheads="1"/>
          </p:cNvSpPr>
          <p:nvPr/>
        </p:nvSpPr>
        <p:spPr bwMode="auto">
          <a:xfrm>
            <a:off x="222885" y="680260"/>
            <a:ext cx="3361690" cy="56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2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spc="-7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spc="-7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5:1</a:t>
            </a:r>
            <a:r>
              <a:rPr lang="en-US" altLang="zh-CN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spc="-7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但祂看見這些群眾，就上了山；既已坐下，門徒到祂跟前來。</a:t>
            </a:r>
          </a:p>
          <a:p>
            <a:pPr indent="0" algn="just" fontAlgn="auto" latinLnBrk="0">
              <a:lnSpc>
                <a:spcPts val="22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spc="-7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28:19	</a:t>
            </a:r>
            <a:r>
              <a:rPr lang="zh-TW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CN" altLang="en-US" sz="2000" b="1" spc="-7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所以你們要去，使萬民作我的門徒，將他們浸入父、子、聖靈的名裡，</a:t>
            </a:r>
          </a:p>
          <a:p>
            <a:pPr indent="0" algn="just" fontAlgn="auto" latinLnBrk="0">
              <a:lnSpc>
                <a:spcPts val="22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林後</a:t>
            </a:r>
            <a:r>
              <a:rPr lang="en-US" altLang="zh-CN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6:14</a:t>
            </a:r>
            <a:r>
              <a:rPr lang="zh-TW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CN" altLang="en-US" sz="2000" b="1" spc="-7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你們跟不信的，不要不配地同負一軛，因為義和不法有什麼合夥？光對黑暗有什麼交通？</a:t>
            </a:r>
          </a:p>
          <a:p>
            <a:pPr indent="0" algn="just" fontAlgn="auto" latinLnBrk="0">
              <a:lnSpc>
                <a:spcPts val="22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</a:t>
            </a:r>
            <a:r>
              <a:rPr lang="zh-CN" altLang="en-US" sz="2000" b="1" spc="-7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en-US" altLang="zh-CN" sz="2000" b="1" spc="-7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1:2	</a:t>
            </a:r>
            <a:r>
              <a:rPr lang="zh-TW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CN" altLang="en-US" sz="2000" b="1" spc="-7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寫信給在哥林多神的召會，就是給在基督耶穌裡被聖別，蒙召的聖徒，同著所有在各處呼求我們主耶穌基督之名的人；祂是他們的，也是我們的；</a:t>
            </a:r>
          </a:p>
          <a:p>
            <a:pPr indent="0" algn="just" fontAlgn="auto" latinLnBrk="0">
              <a:lnSpc>
                <a:spcPts val="22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彼</a:t>
            </a:r>
            <a:r>
              <a:rPr lang="zh-CN" altLang="en-US" sz="2000" b="1" spc="-7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前</a:t>
            </a:r>
            <a:r>
              <a:rPr lang="en-US" altLang="zh-CN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4:16</a:t>
            </a:r>
            <a:r>
              <a:rPr lang="zh-TW" altLang="en-US" sz="2000" b="1" spc="-7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CN" altLang="en-US" sz="2000" b="1" spc="-7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但若因是基督徒受苦，卻不要羞恥，倒要因著這名榮耀神。</a:t>
            </a:r>
            <a:endParaRPr lang="zh-CN" altLang="en-US" sz="2000" b="1" spc="-7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3" name="Rectangle 144">
            <a:extLst>
              <a:ext uri="{FF2B5EF4-FFF2-40B4-BE49-F238E27FC236}">
                <a16:creationId xmlns:a16="http://schemas.microsoft.com/office/drawing/2014/main" id="{3C3CFE78-8B06-66C3-AE2B-D3E1B9754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3860" y="520052"/>
            <a:ext cx="2675255" cy="24018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叁 聖別歸神的聖徒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地位上已得聖別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性質上正被聖化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endParaRPr lang="en-US" altLang="zh-CN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肆 顯大主的基督徒</a:t>
            </a:r>
            <a:endParaRPr lang="en-US" altLang="zh-CN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活祂使神得榮耀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走神特定的路程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文本框 99">
            <a:extLst>
              <a:ext uri="{FF2B5EF4-FFF2-40B4-BE49-F238E27FC236}">
                <a16:creationId xmlns:a16="http://schemas.microsoft.com/office/drawing/2014/main" id="{C8FFAB58-D382-F01B-878E-D123EE147D5B}"/>
              </a:ext>
            </a:extLst>
          </p:cNvPr>
          <p:cNvSpPr txBox="1"/>
          <p:nvPr/>
        </p:nvSpPr>
        <p:spPr>
          <a:xfrm>
            <a:off x="0" y="6434679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TW" altLang="en-US" sz="2000" b="1" dirty="0">
                <a:solidFill>
                  <a:schemeClr val="tx1"/>
                </a:solidFill>
                <a:latin typeface="Microsoft YaHei" panose="020B0503020204020204" charset="-122"/>
                <a:ea typeface="Microsoft YaHei" panose="020B0503020204020204" charset="-122"/>
              </a:rPr>
              <a:t>我們是跟從並學基督的門徒，是因聽信仰而在基督裏的信徒，也是聖別歸神的聖徒，更是顯大基督的基督徒。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403546" y="1008772"/>
            <a:ext cx="726367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第一篇信息要點</a:t>
            </a:r>
            <a:endParaRPr lang="en-US" altLang="zh-TW" sz="40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我們是跟從並學基督的</a:t>
            </a: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門徒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是因聽信仰而在基督裏的</a:t>
            </a: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信徒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也是聖別歸神的</a:t>
            </a: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聖徒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endParaRPr lang="en-US" altLang="zh-TW" sz="40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更是顯大基督的</a:t>
            </a: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基督徒</a:t>
            </a:r>
            <a:r>
              <a:rPr lang="zh-TW" altLang="en-US" sz="4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2012373" y="699447"/>
            <a:ext cx="8046027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TW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87696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0" y="0"/>
            <a:ext cx="101644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95350" indent="-895350" algn="just" fontAlgn="auto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第二篇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永遠的生命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—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神的生命帶著神聖的性情；三一神乃是聖經的結構；以及隱藏的神，自隱的神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矩形: 圓角 2"/>
          <p:cNvSpPr>
            <a:spLocks noChangeArrowheads="1"/>
          </p:cNvSpPr>
          <p:nvPr/>
        </p:nvSpPr>
        <p:spPr bwMode="auto">
          <a:xfrm>
            <a:off x="211969" y="963234"/>
            <a:ext cx="3277235" cy="5362348"/>
          </a:xfrm>
          <a:prstGeom prst="roundRect">
            <a:avLst>
              <a:gd name="adj" fmla="val 8370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144"/>
          <p:cNvSpPr>
            <a:spLocks noChangeArrowheads="1"/>
          </p:cNvSpPr>
          <p:nvPr/>
        </p:nvSpPr>
        <p:spPr bwMode="auto">
          <a:xfrm>
            <a:off x="3805555" y="690572"/>
            <a:ext cx="2694305" cy="58503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永遠生命的屬性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49225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唯一的神聖生命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49225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聖經啟示的生命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49225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宇宙獨一的生命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49225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在神眼中的生命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49225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 神聖生命的性質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49225" eaLnBrk="1" fontAlgn="auto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 神聖永遠的生命</a:t>
            </a:r>
            <a:endParaRPr lang="en-US" altLang="zh-CN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ts val="2300"/>
              </a:lnSpc>
              <a:spcBef>
                <a:spcPts val="120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  永遠生命的性情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76213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如何得永遠生命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今世藉信得生命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來世得勝得生命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永世有權享生命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 生命的神聖性情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信徒有分神性情</a:t>
            </a:r>
            <a:endParaRPr lang="en-US" altLang="zh-CN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神聖性情要發展</a:t>
            </a:r>
            <a:endParaRPr lang="en-US" altLang="zh-CN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CN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神的兒女從神類</a:t>
            </a:r>
            <a:endParaRPr lang="en-US" altLang="zh-TW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361950" eaLnBrk="1" hangingPunct="1">
              <a:lnSpc>
                <a:spcPts val="23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重生分賜神性情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享受神聖的性情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361950" algn="l" defTabSz="914400" rtl="0" eaLnBrk="1" fontAlgn="auto" latinLnBrk="0" hangingPunct="1">
              <a:lnSpc>
                <a:spcPts val="23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神聖性情的彰顯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1"/>
          <p:cNvSpPr txBox="1">
            <a:spLocks noChangeArrowheads="1"/>
          </p:cNvSpPr>
          <p:nvPr/>
        </p:nvSpPr>
        <p:spPr bwMode="auto">
          <a:xfrm>
            <a:off x="225939" y="963234"/>
            <a:ext cx="3230245" cy="5255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彼後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1:4	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藉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這榮耀和美德，祂已將又寶貴又極大的應許賜給我們，叫你們既逃離世上從情欲來的敗壞，就借著這些應許，得有分於神的性情。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賽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45:15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救主以色列的神啊，你實在是自隱的神。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18:7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神的選民晝夜呼籲祂，祂縱然為他們忍耐著，豈不終久給他們伸冤麼？</a:t>
            </a: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路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18:8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我告訴你們，祂要快快地給他們伸冤了。然而，人子來的時候，在地上找得到信心麼？</a:t>
            </a: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加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2:20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並且我如今在肉身裡所活的生命，是我在神兒子的信裡，與祂聯結所活的，</a:t>
            </a:r>
            <a:endParaRPr lang="zh-TW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Rectangle 144"/>
          <p:cNvSpPr>
            <a:spLocks noChangeArrowheads="1"/>
          </p:cNvSpPr>
          <p:nvPr/>
        </p:nvSpPr>
        <p:spPr bwMode="auto">
          <a:xfrm>
            <a:off x="9270608" y="677720"/>
            <a:ext cx="2921391" cy="54026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肆 自隱且隱藏的神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8097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救主是自隱的神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隱密中拯救的神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隱藏在造物之中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隱藏在神子民中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隱藏在人無助時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隱藏在人裏運行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8097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 認識神是隱藏的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信徒是無助寡婦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恆切申冤不灰心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54292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神像不義審判官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54292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要人晝夜呼籲祂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1950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人子尋找的信心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54292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a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恆切禱告的信心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54292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b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與基督聯結的信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542925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c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迎接主凱歸的信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-02</a:t>
            </a:r>
          </a:p>
        </p:txBody>
      </p:sp>
      <p:sp>
        <p:nvSpPr>
          <p:cNvPr id="2" name="Rectangle 144">
            <a:extLst>
              <a:ext uri="{FF2B5EF4-FFF2-40B4-BE49-F238E27FC236}">
                <a16:creationId xmlns:a16="http://schemas.microsoft.com/office/drawing/2014/main" id="{8C4CC687-CFF7-A83F-0851-CF660E119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9860" y="690572"/>
            <a:ext cx="2855781" cy="44023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600"/>
              </a:lnSpc>
              <a:spcBef>
                <a:spcPts val="180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叁  新約中的三一神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三一神帶進神國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 三一神讓人浸入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三一神教導門徒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三一神為子作證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 三一神所經歷程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 三一神分賜生命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 三一神使人重生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八 三一神內住人裏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九 三一神產生身體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 三一神領人事奉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十一 三一神成就經綸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6213" eaLnBrk="1" fontAlgn="auto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十二 三一神加強見證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本框 99">
            <a:extLst>
              <a:ext uri="{FF2B5EF4-FFF2-40B4-BE49-F238E27FC236}">
                <a16:creationId xmlns:a16="http://schemas.microsoft.com/office/drawing/2014/main" id="{58A0EB4A-052A-765B-4F7C-114902543874}"/>
              </a:ext>
            </a:extLst>
          </p:cNvPr>
          <p:cNvSpPr txBox="1"/>
          <p:nvPr/>
        </p:nvSpPr>
        <p:spPr>
          <a:xfrm>
            <a:off x="0" y="6454775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永遠的生命帶著神聖的性情，藉三一神分賜到信徒裡面；如今祂是自隱的神，要人藉著信恆切禱告與祂聯結。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464160" y="1162735"/>
            <a:ext cx="7263679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</a:t>
            </a: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二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永遠的生命帶著神聖的性情，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藉三一神分賜到信徒裡面；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如今祂是自隱的神，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要人藉著信恆切禱告與祂聯結。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43763" y="801867"/>
            <a:ext cx="8167254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4379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C6E56014-232B-9D33-21E9-E3176B2DF1B4}"/>
              </a:ext>
            </a:extLst>
          </p:cNvPr>
          <p:cNvSpPr/>
          <p:nvPr/>
        </p:nvSpPr>
        <p:spPr bwMode="auto">
          <a:xfrm>
            <a:off x="3910519" y="3723258"/>
            <a:ext cx="2368864" cy="2101175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TW" altLang="en-US" sz="2000" b="0" i="0" u="none" strike="noStrike" cap="none" normalizeH="0" baseline="0">
              <a:solidFill>
                <a:schemeClr val="tx1"/>
              </a:solidFill>
              <a:effectLst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84455" y="1244"/>
            <a:ext cx="9758045" cy="391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08380" indent="-1008380" algn="just" fontAlgn="auto">
              <a:lnSpc>
                <a:spcPts val="2500"/>
              </a:lnSpc>
              <a:spcBef>
                <a:spcPts val="1200"/>
              </a:spcBef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第三篇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　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生命的麥子、好種、地上的鹽、世上的光和得人的漁夫</a:t>
            </a: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: 圓角 2"/>
          <p:cNvSpPr>
            <a:spLocks noChangeArrowheads="1"/>
          </p:cNvSpPr>
          <p:nvPr/>
        </p:nvSpPr>
        <p:spPr bwMode="auto">
          <a:xfrm>
            <a:off x="220980" y="677244"/>
            <a:ext cx="3409950" cy="5487211"/>
          </a:xfrm>
          <a:prstGeom prst="roundRect">
            <a:avLst>
              <a:gd name="adj" fmla="val 11750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47328" y="774524"/>
            <a:ext cx="3470973" cy="546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3:12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祂手裡拿著揚場的簸箕，要揚淨祂的禾場，把祂的麥子收在倉裡</a:t>
            </a: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 indent="0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13:38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田地就是世界，好種就是國度之子，稗子就是惡者之子，</a:t>
            </a:r>
          </a:p>
          <a:p>
            <a:pPr indent="0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5:13	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你們是地上的鹽；鹽若失了味，可用什麼叫它再鹹？既無任何用處，只好丟在外面，任人踐踏了。</a:t>
            </a:r>
          </a:p>
          <a:p>
            <a:pPr indent="0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5:14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你們是世上的光。城立在山上，是不能隱藏的。</a:t>
            </a:r>
          </a:p>
          <a:p>
            <a:pPr indent="0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4:16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那坐在黑暗中的百姓，看見了大光；並且向那些坐在死亡的境域和陰影中的人，有光出現，照著他們。”</a:t>
            </a:r>
          </a:p>
          <a:p>
            <a:pPr indent="0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太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4:19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耶穌對他們說，來跟從我，我要使你們作得人的漁夫。</a:t>
            </a:r>
          </a:p>
        </p:txBody>
      </p:sp>
      <p:sp>
        <p:nvSpPr>
          <p:cNvPr id="8" name="Rectangle 144"/>
          <p:cNvSpPr>
            <a:spLocks noChangeArrowheads="1"/>
          </p:cNvSpPr>
          <p:nvPr/>
        </p:nvSpPr>
        <p:spPr bwMode="auto">
          <a:xfrm>
            <a:off x="3823711" y="651063"/>
            <a:ext cx="2756927" cy="28346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信徒像生命麥子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081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麥子有神聖生命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7081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需十架破除障礙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障礙一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不識生命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障礙二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假冒為善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障礙三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背叛不服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障礙四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天然才能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18097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9334500" y="651063"/>
            <a:ext cx="2660264" cy="55661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叁 信徒是地上的鹽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180975" algn="l" defTabSz="914400" rtl="0" eaLnBrk="1" fontAlgn="auto" latinLnBrk="0" hangingPunct="1">
              <a:lnSpc>
                <a:spcPts val="27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羅得妻子變鹽柱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180975" algn="l" defTabSz="914400" rtl="0" eaLnBrk="1" fontAlgn="auto" latinLnBrk="0" hangingPunct="1">
              <a:lnSpc>
                <a:spcPts val="27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 不成為失味的鹽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180975" algn="l" defTabSz="914400" rtl="0" eaLnBrk="1" fontAlgn="auto" latinLnBrk="0" hangingPunct="1">
              <a:lnSpc>
                <a:spcPts val="27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恩典使人有味道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肆 信徒是世上的光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 行事像光的兒女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 脫離著迷不造光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36195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著迷不承認錯誤</a:t>
            </a:r>
            <a:endParaRPr lang="en-US" altLang="zh-TW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36195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自欺不向神認罪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36195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著迷自欺的原因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三 生命是光的照耀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察看光是否黑暗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indent="0" eaLnBrk="1" fontAlgn="auto" hangingPunct="1">
              <a:lnSpc>
                <a:spcPts val="2700"/>
              </a:lnSpc>
              <a:spcBef>
                <a:spcPts val="120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伍 信徒作得人漁夫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621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將人帶進神的國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621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傳揚國度的福音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-03</a:t>
            </a:r>
          </a:p>
        </p:txBody>
      </p:sp>
      <p:sp>
        <p:nvSpPr>
          <p:cNvPr id="100" name="文本框 99"/>
          <p:cNvSpPr txBox="1"/>
          <p:nvPr/>
        </p:nvSpPr>
        <p:spPr>
          <a:xfrm>
            <a:off x="0" y="6454775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TW" altLang="en-US" sz="2000" b="1" dirty="0">
                <a:solidFill>
                  <a:schemeClr val="tx1"/>
                </a:solidFill>
                <a:latin typeface="Microsoft YaHei" panose="020B0503020204020204" charset="-122"/>
                <a:ea typeface="Microsoft YaHei" panose="020B0503020204020204" charset="-122"/>
              </a:rPr>
              <a:t>信徒像麥粒好種為繁生生命；是地上的鹽使這地得醫治；是世上的光引人出黑暗；作得人的漁夫領人進國度。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id="{7CCE3A73-87ED-A287-8DC2-56561191C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2164" y="651063"/>
            <a:ext cx="2756927" cy="4565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貳 信徒像國度好種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 接受主話作好種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二 話像麥粒火大錘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三 好種需落地死了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殉道就帶進繁生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180975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 基督之愛的困迫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180975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 麥種死了子粒生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180975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 事奉須發源於神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361950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大衛停下建神殿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361950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建立雙重的見證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361950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出自神讓神來作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361950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為神緣故不作工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 indent="180975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A7FDD01-3058-8443-1F09-7DC649471BC2}"/>
              </a:ext>
            </a:extLst>
          </p:cNvPr>
          <p:cNvSpPr txBox="1"/>
          <p:nvPr/>
        </p:nvSpPr>
        <p:spPr>
          <a:xfrm>
            <a:off x="3939702" y="3743858"/>
            <a:ext cx="2330470" cy="19978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2700"/>
              </a:lnSpc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和受恩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endParaRPr lang="en-US" altLang="zh-CN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>
              <a:lnSpc>
                <a:spcPts val="2800"/>
              </a:lnSpc>
              <a:spcBef>
                <a:spcPts val="1200"/>
              </a:spcBef>
            </a:pP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一粒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麥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種今埋葬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CN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>
              <a:lnSpc>
                <a:spcPts val="2800"/>
              </a:lnSpc>
            </a:pP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全地從此得餧養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  <a:endParaRPr lang="en-US" altLang="zh-CN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>
              <a:lnSpc>
                <a:spcPts val="2800"/>
              </a:lnSpc>
            </a:pP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萬眾有日必賞識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CN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r">
              <a:lnSpc>
                <a:spcPts val="2800"/>
              </a:lnSpc>
            </a:pP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種子如此落地時。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10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1953490" y="1012601"/>
            <a:ext cx="844537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第三篇信息要點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信徒像麥粒好種為繁生生命；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是地上的鹽使這地得醫治；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是世上的光引人出黑暗；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作得人的漁夫領人進國度。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53490" y="675408"/>
            <a:ext cx="8445377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968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0" y="-9983"/>
            <a:ext cx="7027545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marR="0" lvl="0" indent="-1082675" algn="just" defTabSz="914400" rtl="0" eaLnBrk="1" fontAlgn="auto" latinLnBrk="0" hangingPunct="1">
              <a:lnSpc>
                <a:spcPts val="29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第四篇 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神的後嗣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6" name="矩形: 圓角 2"/>
          <p:cNvSpPr>
            <a:spLocks noChangeArrowheads="1"/>
          </p:cNvSpPr>
          <p:nvPr/>
        </p:nvSpPr>
        <p:spPr bwMode="auto">
          <a:xfrm>
            <a:off x="233693" y="758362"/>
            <a:ext cx="3409950" cy="5414010"/>
          </a:xfrm>
          <a:prstGeom prst="roundRect">
            <a:avLst>
              <a:gd name="adj" fmla="val 8417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34328" y="806622"/>
            <a:ext cx="3408680" cy="537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加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3:29	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你們既屬於基督，就是亞伯拉罕的後裔，是照著應許為後嗣了。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加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4:7	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這樣，你不再是奴僕，乃是兒子了；既是兒子，也就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藉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著神為後嗣。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羅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8:17	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既是兒女，便是後嗣，就是神的後嗣，和基督同作後嗣，只要我們與祂一同受苦，好叫我們也與祂一同得榮耀。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弗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1:18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光照你們的心眼，使你們知道祂的呼召有何等盼望；祂在聖徒中之基業的榮耀，有何等豐富；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3:7	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好叫我們既因祂的恩典得稱義，就可以照著永遠生命的盼望成為後嗣。</a:t>
            </a: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3839223" y="629280"/>
            <a:ext cx="2593975" cy="29340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lvl="0" eaLnBrk="1" hangingPunct="1">
              <a:lnSpc>
                <a:spcPts val="2700"/>
              </a:lnSpc>
              <a:buClr>
                <a:srgbClr val="FFCC00"/>
              </a:buClr>
              <a:buSzPct val="100000"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壹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繼承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產業的後嗣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貳 指定承業的後嗣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叁 信徒是神的後嗣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>
                <a:tab pos="180975" algn="l"/>
              </a:tabLst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 成為後嗣的資格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8097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>
                <a:tab pos="180975" algn="l"/>
              </a:tabLst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永遠生命的盼望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lvl="0" indent="180975" eaLnBrk="1" hangingPunct="1">
              <a:lnSpc>
                <a:spcPts val="2700"/>
              </a:lnSpc>
              <a:buClr>
                <a:srgbClr val="FFCC00"/>
              </a:buClr>
              <a:buSzPct val="100000"/>
              <a:tabLst>
                <a:tab pos="180975" algn="l"/>
              </a:tabLst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作神後嗣的承受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3" name="Rectangle 144"/>
          <p:cNvSpPr>
            <a:spLocks noChangeArrowheads="1"/>
          </p:cNvSpPr>
          <p:nvPr/>
        </p:nvSpPr>
        <p:spPr bwMode="auto">
          <a:xfrm>
            <a:off x="6622428" y="629280"/>
            <a:ext cx="2790190" cy="43735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lvl="0" eaLnBrk="1" hangingPunct="1">
              <a:lnSpc>
                <a:spcPts val="2600"/>
              </a:lnSpc>
              <a:buClr>
                <a:srgbClr val="FFCC00"/>
              </a:buClr>
              <a:buSzPct val="100000"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肆 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合法承繼的後嗣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藉信生入神的家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與基督同作後嗣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領受父家的產業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救恩生命與國度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R="0" lvl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伍 聖經裏神的後嗣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後嗣要同苦同榮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藉著神成為後嗣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R="0" lvl="0" indent="18097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亞伯拉罕的後嗣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R="0" lvl="0" indent="36195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必須先屬於基督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R="0" lvl="0" indent="36195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承受神應許之福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R="0" lvl="0" indent="36195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新約成年的兒子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444895" y="600096"/>
            <a:ext cx="2790190" cy="457548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陸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作神後嗣的身分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與基督承受萬有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有分神聖的性情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lvl="0" indent="176213">
              <a:lnSpc>
                <a:spcPts val="2700"/>
              </a:lnSpc>
              <a:buClr>
                <a:srgbClr val="FFCC00"/>
              </a:buClr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成為榮耀的後嗣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lvl="0" indent="176213">
              <a:lnSpc>
                <a:spcPts val="2700"/>
              </a:lnSpc>
              <a:buClr>
                <a:srgbClr val="FFCC00"/>
              </a:buClr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永遠生命的後嗣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lvl="0" indent="176213">
              <a:lnSpc>
                <a:spcPts val="2700"/>
              </a:lnSpc>
              <a:buClr>
                <a:srgbClr val="FFCC00"/>
              </a:buClr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五 復活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重生成後嗣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六 光中眾聖同享神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七 與聖徒同得基業</a:t>
            </a:r>
            <a:endParaRPr lang="en-US" altLang="zh-TW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八 三一神所有所作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九 與基督同得榮耀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76213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十 享基業成神基業</a:t>
            </a:r>
          </a:p>
          <a:p>
            <a:pPr marR="0" lvl="0" algn="l" defTabSz="914400" rtl="0" eaLnBrk="1" fontAlgn="auto" latinLnBrk="0" hangingPunct="1">
              <a:lnSpc>
                <a:spcPts val="2700"/>
              </a:lnSpc>
              <a:buClr>
                <a:srgbClr val="FFCC00"/>
              </a:buClr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十一 深入後嗣的真理</a:t>
            </a:r>
          </a:p>
          <a:p>
            <a:pPr marL="0" marR="0" lvl="0" indent="17621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Tx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訓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-04</a:t>
            </a:r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60E72B73-3836-8DF4-4580-C2A1D1116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9223" y="4895777"/>
            <a:ext cx="7027545" cy="1511939"/>
          </a:xfrm>
          <a:prstGeom prst="rect">
            <a:avLst/>
          </a:prstGeom>
        </p:spPr>
      </p:pic>
      <p:sp>
        <p:nvSpPr>
          <p:cNvPr id="35" name="文字方塊 34">
            <a:extLst>
              <a:ext uri="{FF2B5EF4-FFF2-40B4-BE49-F238E27FC236}">
                <a16:creationId xmlns:a16="http://schemas.microsoft.com/office/drawing/2014/main" id="{A83D7AF4-1F24-D3E3-6B37-FC84F1CC31DA}"/>
              </a:ext>
            </a:extLst>
          </p:cNvPr>
          <p:cNvSpPr txBox="1"/>
          <p:nvPr/>
        </p:nvSpPr>
        <p:spPr>
          <a:xfrm>
            <a:off x="10899045" y="5068571"/>
            <a:ext cx="456228" cy="1200329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享受產業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5DA57267-B349-3FA6-CF26-1B7E7B405933}"/>
              </a:ext>
            </a:extLst>
          </p:cNvPr>
          <p:cNvSpPr txBox="1"/>
          <p:nvPr/>
        </p:nvSpPr>
        <p:spPr>
          <a:xfrm>
            <a:off x="11442825" y="5068571"/>
            <a:ext cx="456228" cy="1200329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成為基業</a:t>
            </a:r>
          </a:p>
        </p:txBody>
      </p:sp>
      <p:sp>
        <p:nvSpPr>
          <p:cNvPr id="4" name="文本框 99">
            <a:extLst>
              <a:ext uri="{FF2B5EF4-FFF2-40B4-BE49-F238E27FC236}">
                <a16:creationId xmlns:a16="http://schemas.microsoft.com/office/drawing/2014/main" id="{B5BB6A62-73DB-1C0D-C5C6-A111E3B1D9BD}"/>
              </a:ext>
            </a:extLst>
          </p:cNvPr>
          <p:cNvSpPr txBox="1"/>
          <p:nvPr/>
        </p:nvSpPr>
        <p:spPr>
          <a:xfrm>
            <a:off x="0" y="6454775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信徒是指定承受神產業的後嗣，藉信生入神家作兒女，並在生命裡長大為兒子，至終與基督同苦同榮作後嗣。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464160" y="984733"/>
            <a:ext cx="7263679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第四篇信息要點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信徒是指定承受神產業的後嗣，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是藉信生入神家作兒女，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並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在生命裡長大為兒子，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至終與基督同苦同榮作後嗣。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53491" y="675408"/>
            <a:ext cx="8250824" cy="5197859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32003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60">
            <a:extLst>
              <a:ext uri="{FF2B5EF4-FFF2-40B4-BE49-F238E27FC236}">
                <a16:creationId xmlns:a16="http://schemas.microsoft.com/office/drawing/2014/main" id="{D67783FE-44F5-7793-0E1A-9BB14FB4D869}"/>
              </a:ext>
            </a:extLst>
          </p:cNvPr>
          <p:cNvSpPr txBox="1"/>
          <p:nvPr/>
        </p:nvSpPr>
        <p:spPr>
          <a:xfrm>
            <a:off x="234153" y="167640"/>
            <a:ext cx="11137900" cy="1557349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marL="1351280" indent="-1351280" algn="ctr" eaLnBrk="0" hangingPunct="0">
              <a:spcBef>
                <a:spcPct val="100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聖經中</a:t>
            </a:r>
            <a:r>
              <a:rPr lang="zh-TW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的</a:t>
            </a:r>
            <a:r>
              <a:rPr lang="zh-TW" altLang="en-US" sz="28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石頭與神的經綸</a:t>
            </a:r>
            <a:endParaRPr lang="en-US" altLang="zh-TW" sz="2800" b="1" dirty="0">
              <a:solidFill>
                <a:srgbClr val="FFFF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1351280" indent="-1351280" algn="ctr" eaLnBrk="0" hangingPunct="0">
              <a:spcBef>
                <a:spcPct val="100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6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基督作為包羅萬有的石頭，乃是神行動的中心</a:t>
            </a:r>
            <a:endParaRPr lang="en-US" altLang="zh-TW" sz="26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51280" indent="-1351280" algn="ctr" eaLnBrk="0" hangingPunct="0">
              <a:spcBef>
                <a:spcPct val="10000"/>
              </a:spcBef>
              <a:spcAft>
                <a:spcPts val="600"/>
              </a:spcAft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6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為著建造神永遠的居所</a:t>
            </a:r>
          </a:p>
        </p:txBody>
      </p:sp>
      <p:sp>
        <p:nvSpPr>
          <p:cNvPr id="5" name="Text Box 87">
            <a:extLst>
              <a:ext uri="{FF2B5EF4-FFF2-40B4-BE49-F238E27FC236}">
                <a16:creationId xmlns:a16="http://schemas.microsoft.com/office/drawing/2014/main" id="{5DA071D1-BBC0-B3C6-6963-6142E0F52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5134" y="4429240"/>
            <a:ext cx="1152525" cy="9128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寶貴的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活石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彼前二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2~5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Text Box 88">
            <a:extLst>
              <a:ext uri="{FF2B5EF4-FFF2-40B4-BE49-F238E27FC236}">
                <a16:creationId xmlns:a16="http://schemas.microsoft.com/office/drawing/2014/main" id="{4CC25064-E41A-2DF5-B2A6-CC435EFA0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1786" y="4438968"/>
            <a:ext cx="936625" cy="9128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聯結的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角石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弗二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20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Text Box 89">
            <a:extLst>
              <a:ext uri="{FF2B5EF4-FFF2-40B4-BE49-F238E27FC236}">
                <a16:creationId xmlns:a16="http://schemas.microsoft.com/office/drawing/2014/main" id="{21B18BD1-81EE-6E1A-41E1-D4BFFC355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8739" y="4438968"/>
            <a:ext cx="1116013" cy="9128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獨一的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基石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林前三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11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Box 90">
            <a:extLst>
              <a:ext uri="{FF2B5EF4-FFF2-40B4-BE49-F238E27FC236}">
                <a16:creationId xmlns:a16="http://schemas.microsoft.com/office/drawing/2014/main" id="{A0022E67-04BA-05D6-ED80-C0A53F01D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7271" y="4457700"/>
            <a:ext cx="933450" cy="9191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恩典的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頂石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亞四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7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Text Box 157">
            <a:extLst>
              <a:ext uri="{FF2B5EF4-FFF2-40B4-BE49-F238E27FC236}">
                <a16:creationId xmlns:a16="http://schemas.microsoft.com/office/drawing/2014/main" id="{14D20BC8-2B9C-498F-80A0-8C4F4F131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3681" y="4438968"/>
            <a:ext cx="933450" cy="91281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裂開的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磐石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出十七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6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Text Box 158">
            <a:extLst>
              <a:ext uri="{FF2B5EF4-FFF2-40B4-BE49-F238E27FC236}">
                <a16:creationId xmlns:a16="http://schemas.microsoft.com/office/drawing/2014/main" id="{31AFED75-030D-21B7-F7BA-D44044323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0" y="4429240"/>
            <a:ext cx="936625" cy="919163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永久的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磐石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賽二六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4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Text Box 169">
            <a:extLst>
              <a:ext uri="{FF2B5EF4-FFF2-40B4-BE49-F238E27FC236}">
                <a16:creationId xmlns:a16="http://schemas.microsoft.com/office/drawing/2014/main" id="{947E6B82-656C-C73D-FB79-DB76FECCA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0982" y="4457700"/>
            <a:ext cx="1057275" cy="91694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匠人的棄石</a:t>
            </a:r>
            <a:endParaRPr kumimoji="0" lang="zh-TW" altLang="en-US" sz="1800" b="1" i="0" u="none" strike="noStrike" kern="0" cap="none" spc="0" normalizeH="0" baseline="0" noProof="1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太二一</a:t>
            </a:r>
            <a:r>
              <a:rPr kumimoji="0" lang="en-US" altLang="zh-TW" sz="16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42</a:t>
            </a:r>
            <a:endParaRPr kumimoji="0" lang="en-US" altLang="zh-TW" sz="1600" b="1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Text Box 162">
            <a:extLst>
              <a:ext uri="{FF2B5EF4-FFF2-40B4-BE49-F238E27FC236}">
                <a16:creationId xmlns:a16="http://schemas.microsoft.com/office/drawing/2014/main" id="{42167BDF-3E0F-F0A3-A7CC-9BD995D78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0301" y="4476115"/>
            <a:ext cx="933450" cy="8985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砸人的石頭</a:t>
            </a:r>
            <a:endParaRPr kumimoji="0" lang="zh-TW" altLang="en-US" sz="1800" b="1" i="0" u="none" strike="noStrike" kern="0" cap="none" spc="0" normalizeH="0" baseline="0" noProof="1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但二</a:t>
            </a:r>
            <a:r>
              <a:rPr kumimoji="0" lang="en-US" altLang="zh-TW" sz="16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34</a:t>
            </a:r>
            <a:endParaRPr kumimoji="0" lang="en-US" altLang="zh-TW" sz="1600" b="1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Text Box 169">
            <a:extLst>
              <a:ext uri="{FF2B5EF4-FFF2-40B4-BE49-F238E27FC236}">
                <a16:creationId xmlns:a16="http://schemas.microsoft.com/office/drawing/2014/main" id="{BDBBAA90-06BD-20A8-B4EE-3EFBDB390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175" y="4457700"/>
            <a:ext cx="935038" cy="90360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絆跌的磐石</a:t>
            </a:r>
            <a:endParaRPr kumimoji="0" lang="zh-TW" altLang="en-US" sz="1800" b="1" i="0" u="none" strike="noStrike" kern="0" cap="none" spc="0" normalizeH="0" baseline="0" noProof="1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賽八</a:t>
            </a:r>
            <a:r>
              <a:rPr kumimoji="0" lang="en-US" altLang="zh-TW" sz="1600" b="1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14</a:t>
            </a:r>
            <a:endParaRPr kumimoji="0" lang="en-US" altLang="zh-TW" sz="1600" b="1" i="0" u="none" strike="noStrike" kern="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本框 76">
            <a:extLst>
              <a:ext uri="{FF2B5EF4-FFF2-40B4-BE49-F238E27FC236}">
                <a16:creationId xmlns:a16="http://schemas.microsoft.com/office/drawing/2014/main" id="{4846E0B6-6509-B512-FD21-88797B8F1541}"/>
              </a:ext>
            </a:extLst>
          </p:cNvPr>
          <p:cNvSpPr txBox="1"/>
          <p:nvPr/>
        </p:nvSpPr>
        <p:spPr>
          <a:xfrm>
            <a:off x="155575" y="5949772"/>
            <a:ext cx="11965940" cy="907941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賽</a:t>
            </a:r>
            <a:r>
              <a:rPr lang="en-US" altLang="zh-TW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26:4 </a:t>
            </a:r>
            <a:r>
              <a:rPr lang="en-US" altLang="zh-TW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 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你們當信靠耶和華，直到永遠；因為在主耶和華裏，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我們有永久的磐石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。</a:t>
            </a:r>
            <a:endParaRPr lang="en-US" altLang="zh-TW" sz="24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>
              <a:spcBef>
                <a:spcPts val="600"/>
              </a:spcBef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創</a:t>
            </a:r>
            <a:r>
              <a:rPr lang="en-US" altLang="zh-TW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28:18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  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雅各清早起來，把所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枕的石頭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立作柱子，澆油在上面。</a:t>
            </a:r>
          </a:p>
        </p:txBody>
      </p:sp>
      <p:sp>
        <p:nvSpPr>
          <p:cNvPr id="15" name="文本框 82">
            <a:extLst>
              <a:ext uri="{FF2B5EF4-FFF2-40B4-BE49-F238E27FC236}">
                <a16:creationId xmlns:a16="http://schemas.microsoft.com/office/drawing/2014/main" id="{B156201A-2306-A957-3656-AFFCB6538DF3}"/>
              </a:ext>
            </a:extLst>
          </p:cNvPr>
          <p:cNvSpPr txBox="1"/>
          <p:nvPr/>
        </p:nvSpPr>
        <p:spPr>
          <a:xfrm>
            <a:off x="178212" y="5982359"/>
            <a:ext cx="11965940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林前3:11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	因為除了那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已經立好的根基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，就是耶穌基督以外，沒有人能立別的根基。</a:t>
            </a:r>
            <a:endParaRPr lang="en-US" altLang="zh-TW" sz="24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>
              <a:defRPr/>
            </a:pPr>
            <a:endParaRPr lang="zh-TW" altLang="en-US" sz="24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6" name="文本框 83">
            <a:extLst>
              <a:ext uri="{FF2B5EF4-FFF2-40B4-BE49-F238E27FC236}">
                <a16:creationId xmlns:a16="http://schemas.microsoft.com/office/drawing/2014/main" id="{469D881A-2976-0F70-AAEA-C4C850F23DB7}"/>
              </a:ext>
            </a:extLst>
          </p:cNvPr>
          <p:cNvSpPr txBox="1"/>
          <p:nvPr/>
        </p:nvSpPr>
        <p:spPr>
          <a:xfrm>
            <a:off x="178212" y="5962674"/>
            <a:ext cx="11965940" cy="829945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1789113" indent="-1789113"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賽8:14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	祂必作為聖所，卻向以色列兩家作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絆腳的石頭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，並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跌人的磐石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，向耶路撒冷的居民作為圈套和網羅。</a:t>
            </a:r>
          </a:p>
        </p:txBody>
      </p:sp>
      <p:sp>
        <p:nvSpPr>
          <p:cNvPr id="17" name="文本框 84">
            <a:extLst>
              <a:ext uri="{FF2B5EF4-FFF2-40B4-BE49-F238E27FC236}">
                <a16:creationId xmlns:a16="http://schemas.microsoft.com/office/drawing/2014/main" id="{C0436276-CDB1-81A8-A624-52939B47A639}"/>
              </a:ext>
            </a:extLst>
          </p:cNvPr>
          <p:cNvSpPr txBox="1"/>
          <p:nvPr/>
        </p:nvSpPr>
        <p:spPr>
          <a:xfrm>
            <a:off x="234153" y="5906236"/>
            <a:ext cx="11894820" cy="829945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1254125" indent="-1254125"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太21:42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	耶穌對他們說，“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匠人所棄的石頭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，已成了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房角的頭塊石頭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；這是主所作的，在我們眼中看為希奇。</a:t>
            </a:r>
          </a:p>
        </p:txBody>
      </p:sp>
      <p:sp>
        <p:nvSpPr>
          <p:cNvPr id="18" name="文本框 85">
            <a:extLst>
              <a:ext uri="{FF2B5EF4-FFF2-40B4-BE49-F238E27FC236}">
                <a16:creationId xmlns:a16="http://schemas.microsoft.com/office/drawing/2014/main" id="{0BB2C783-3D27-1900-7903-8BDEC379A0A3}"/>
              </a:ext>
            </a:extLst>
          </p:cNvPr>
          <p:cNvSpPr txBox="1"/>
          <p:nvPr/>
        </p:nvSpPr>
        <p:spPr>
          <a:xfrm>
            <a:off x="178212" y="6019952"/>
            <a:ext cx="11894820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1254125" indent="-1254125"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出17:6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	我必在何烈的磐石那裏，站在你面前；你要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擊打磐石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，就必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有水從磐石流出來。</a:t>
            </a:r>
            <a:endParaRPr lang="en-US" altLang="zh-TW" sz="24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1254125" indent="-1254125">
              <a:defRPr/>
            </a:pPr>
            <a:endParaRPr lang="zh-TW" altLang="en-US" sz="24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9" name="文本框 86">
            <a:extLst>
              <a:ext uri="{FF2B5EF4-FFF2-40B4-BE49-F238E27FC236}">
                <a16:creationId xmlns:a16="http://schemas.microsoft.com/office/drawing/2014/main" id="{02FB2365-3E2E-BF72-A54B-2AAF2174BFE5}"/>
              </a:ext>
            </a:extLst>
          </p:cNvPr>
          <p:cNvSpPr txBox="1"/>
          <p:nvPr/>
        </p:nvSpPr>
        <p:spPr>
          <a:xfrm>
            <a:off x="202454" y="5926322"/>
            <a:ext cx="11894820" cy="829945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1328420" indent="-1328420" eaLnBrk="0" hangingPunct="0"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彼前2:4	你們來到祂這為人所棄絕，卻為神所揀選所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寶貴的活石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跟前，也就像活石</a:t>
            </a:r>
          </a:p>
          <a:p>
            <a:pPr marL="1328420" indent="-1328420" eaLnBrk="0" hangingPunct="0"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endParaRPr lang="zh-TW" altLang="en-US" sz="24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0" name="文本框 87">
            <a:extLst>
              <a:ext uri="{FF2B5EF4-FFF2-40B4-BE49-F238E27FC236}">
                <a16:creationId xmlns:a16="http://schemas.microsoft.com/office/drawing/2014/main" id="{7FA95365-AE70-A9BE-C540-84BAFD32AB5A}"/>
              </a:ext>
            </a:extLst>
          </p:cNvPr>
          <p:cNvSpPr txBox="1"/>
          <p:nvPr/>
        </p:nvSpPr>
        <p:spPr>
          <a:xfrm>
            <a:off x="145339" y="5973042"/>
            <a:ext cx="11894820" cy="829945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1457960" indent="-1457960" eaLnBrk="0" hangingPunct="0"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弗2:20</a:t>
            </a:r>
            <a:r>
              <a:rPr lang="en-US" altLang="zh-TW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.21</a:t>
            </a:r>
            <a:r>
              <a:rPr lang="en-US" altLang="zh-TW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被建造在使徒和申言者的根基上，有基督耶穌自己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作房角石；在祂裡面，全房聯結一起，長成在主裡的聖殿</a:t>
            </a:r>
          </a:p>
        </p:txBody>
      </p:sp>
      <p:sp>
        <p:nvSpPr>
          <p:cNvPr id="21" name="文本框 88">
            <a:extLst>
              <a:ext uri="{FF2B5EF4-FFF2-40B4-BE49-F238E27FC236}">
                <a16:creationId xmlns:a16="http://schemas.microsoft.com/office/drawing/2014/main" id="{D9D163CE-A5C5-6269-1B99-1C4F44FE86A2}"/>
              </a:ext>
            </a:extLst>
          </p:cNvPr>
          <p:cNvSpPr txBox="1"/>
          <p:nvPr/>
        </p:nvSpPr>
        <p:spPr>
          <a:xfrm>
            <a:off x="167976" y="5905711"/>
            <a:ext cx="11894820" cy="830997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1439863" indent="-1439863"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但2:34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	你觀看，見有一塊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非人手鑿出來的石頭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，打在這像半鐵半泥的腳上，把腳砸碎。</a:t>
            </a:r>
          </a:p>
        </p:txBody>
      </p:sp>
      <p:sp>
        <p:nvSpPr>
          <p:cNvPr id="22" name="文本框 89">
            <a:extLst>
              <a:ext uri="{FF2B5EF4-FFF2-40B4-BE49-F238E27FC236}">
                <a16:creationId xmlns:a16="http://schemas.microsoft.com/office/drawing/2014/main" id="{1288BD0E-DA5C-DC89-67FA-7C0BF931F6C0}"/>
              </a:ext>
            </a:extLst>
          </p:cNvPr>
          <p:cNvSpPr txBox="1"/>
          <p:nvPr/>
        </p:nvSpPr>
        <p:spPr>
          <a:xfrm>
            <a:off x="148590" y="5895046"/>
            <a:ext cx="11894820" cy="907941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亞4:7下    他必搬出那塊頂石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，人必大聲歡呼，說，願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恩典恩典，歸與這石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。</a:t>
            </a:r>
          </a:p>
          <a:p>
            <a:pPr>
              <a:spcBef>
                <a:spcPts val="600"/>
              </a:spcBef>
              <a:defRPr/>
            </a:pP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啟</a:t>
            </a:r>
            <a:r>
              <a:rPr lang="en-US" altLang="zh-TW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21:11   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城中有神的榮耀；城的光輝如同</a:t>
            </a:r>
            <a:r>
              <a:rPr lang="zh-TW" altLang="en-US" sz="24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極貴的寶石</a:t>
            </a:r>
            <a:r>
              <a:rPr lang="zh-TW" altLang="en-US" sz="24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，好像碧玉，明如水晶。</a:t>
            </a:r>
          </a:p>
        </p:txBody>
      </p:sp>
      <p:pic>
        <p:nvPicPr>
          <p:cNvPr id="23" name="图片 90">
            <a:extLst>
              <a:ext uri="{FF2B5EF4-FFF2-40B4-BE49-F238E27FC236}">
                <a16:creationId xmlns:a16="http://schemas.microsoft.com/office/drawing/2014/main" id="{419D780E-1ECD-8F7C-FA1E-838FF4DB0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455" y="1496695"/>
            <a:ext cx="11785288" cy="2841408"/>
          </a:xfrm>
          <a:prstGeom prst="rect">
            <a:avLst/>
          </a:prstGeom>
        </p:spPr>
      </p:pic>
      <p:sp>
        <p:nvSpPr>
          <p:cNvPr id="24" name="Text Box 90">
            <a:extLst>
              <a:ext uri="{FF2B5EF4-FFF2-40B4-BE49-F238E27FC236}">
                <a16:creationId xmlns:a16="http://schemas.microsoft.com/office/drawing/2014/main" id="{E046248E-49C8-D59B-4953-274588177F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0468" y="4432618"/>
            <a:ext cx="1057274" cy="9187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極貴的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寶石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啟二一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11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D09F992E-76BB-0677-7C7A-45BEC41B2E6B}"/>
              </a:ext>
            </a:extLst>
          </p:cNvPr>
          <p:cNvSpPr txBox="1"/>
          <p:nvPr/>
        </p:nvSpPr>
        <p:spPr>
          <a:xfrm>
            <a:off x="8178452" y="304600"/>
            <a:ext cx="23468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詩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118:24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註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20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96E2DD59-C85E-F95F-1CAA-04017B639E12}"/>
              </a:ext>
            </a:extLst>
          </p:cNvPr>
          <p:cNvSpPr txBox="1"/>
          <p:nvPr/>
        </p:nvSpPr>
        <p:spPr>
          <a:xfrm>
            <a:off x="0" y="0"/>
            <a:ext cx="81994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專題</a:t>
            </a:r>
          </a:p>
        </p:txBody>
      </p:sp>
      <p:sp>
        <p:nvSpPr>
          <p:cNvPr id="27" name="Text Box 158">
            <a:extLst>
              <a:ext uri="{FF2B5EF4-FFF2-40B4-BE49-F238E27FC236}">
                <a16:creationId xmlns:a16="http://schemas.microsoft.com/office/drawing/2014/main" id="{486B68FA-AFB0-0EED-D582-62948175B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716" y="4450404"/>
            <a:ext cx="1057274" cy="9048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"/>
              </a:spcBef>
              <a:defRPr/>
            </a:pPr>
            <a:r>
              <a:rPr lang="zh-TW" altLang="en-US" b="1" noProof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安息的枕石</a:t>
            </a:r>
            <a:endParaRPr lang="zh-TW" altLang="en-US" b="1" noProof="1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 fontAlgn="base">
              <a:spcBef>
                <a:spcPct val="5000"/>
              </a:spcBef>
              <a:defRPr/>
            </a:pPr>
            <a:r>
              <a:rPr lang="zh-TW" altLang="en-US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創二八</a:t>
            </a:r>
            <a:r>
              <a:rPr lang="en-US" altLang="zh-TW" sz="1600" b="1" noProof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18</a:t>
            </a:r>
            <a:endParaRPr lang="en-US" altLang="zh-TW" sz="1600" b="1" noProof="1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321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bldLvl="0" animBg="1"/>
      <p:bldP spid="24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1">
            <a:extLst>
              <a:ext uri="{FF2B5EF4-FFF2-40B4-BE49-F238E27FC236}">
                <a16:creationId xmlns:a16="http://schemas.microsoft.com/office/drawing/2014/main" id="{E7D8A10C-56F0-B5DD-D4EC-7420FC3B7E10}"/>
              </a:ext>
            </a:extLst>
          </p:cNvPr>
          <p:cNvSpPr/>
          <p:nvPr/>
        </p:nvSpPr>
        <p:spPr>
          <a:xfrm>
            <a:off x="2451370" y="239044"/>
            <a:ext cx="9445558" cy="6563335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txBody>
          <a:bodyPr wrap="square" anchor="t">
            <a:spAutoFit/>
          </a:bodyPr>
          <a:lstStyle/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賽</a:t>
            </a:r>
            <a:r>
              <a:rPr lang="en-US" altLang="zh-TW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26:4       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你們當信靠耶和華，直到永遠；因為在主耶和華裏，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我們有永久的磐石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1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</a:t>
            </a:r>
            <a:r>
              <a:rPr lang="en-US" altLang="zh-TW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28:18     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雅各清早起來，把所枕的石頭立作柱子，澆油在上面。</a:t>
            </a: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林前3:11	因為除了那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已經立好的根基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，就是耶穌基督以外，沒有人能立別的根基。</a:t>
            </a: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賽8:14	祂必作為聖所，卻向以色列兩家作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絆腳的石頭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，並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跌人的磐石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，向耶路撒冷的居民作為圈套和網羅。</a:t>
            </a:r>
            <a:endParaRPr lang="zh-TW" altLang="en-US" sz="21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太21:42	耶穌對他們說，“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匠人所棄的石頭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，已成了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房角的頭塊石頭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；這是主所作的，在我們眼中看為希奇。</a:t>
            </a:r>
            <a:endParaRPr lang="zh-TW" altLang="en-US" sz="21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出17:6	我必在何烈的磐石那裏，站在你面前；你要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擊打磐石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，就必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有水從磐石流出來</a:t>
            </a: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彼前2:4	你們來到祂這為人所棄絕，卻為神所揀選所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寶貴的活石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跟前，也就像活石</a:t>
            </a:r>
          </a:p>
          <a:p>
            <a:pPr marL="1328420" indent="-1328420" eaLnBrk="0" hangingPunct="0">
              <a:spcBef>
                <a:spcPts val="3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弗2:20</a:t>
            </a:r>
            <a:r>
              <a:rPr lang="en-US" altLang="zh-TW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.21 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被建造在使徒和申言者的根基上，有基督耶穌自己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作房角石；在祂裡面，全房聯結一起，長成在主裡的聖殿</a:t>
            </a:r>
          </a:p>
          <a:p>
            <a:pPr marL="1328420" indent="-1328420" eaLnBrk="0" hangingPunct="0"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但2:34	你觀看，見有一塊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非人手鑿出來的石頭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，打在這像半鐵半泥的腳。</a:t>
            </a:r>
          </a:p>
          <a:p>
            <a:pPr marL="1328420" indent="-1328420" eaLnBrk="0" hangingPunct="0">
              <a:spcBef>
                <a:spcPts val="12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亞4:7下	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他必搬出那塊頂石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，人必大聲歡呼，說，願恩典恩典，歸與這石。</a:t>
            </a:r>
            <a:endParaRPr lang="en-US" altLang="zh-TW" sz="21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1328420" indent="-1328420" eaLnBrk="0" hangingPunct="0">
              <a:spcBef>
                <a:spcPts val="1800"/>
              </a:spcBef>
              <a:buClr>
                <a:srgbClr val="000000"/>
              </a:buClr>
              <a:buFont typeface="Wingdings" panose="05000000000000000000" pitchFamily="2" charset="2"/>
              <a:buNone/>
              <a:defRPr/>
            </a:pP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TW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21:11    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城中有神的榮耀；城的光輝如同</a:t>
            </a:r>
            <a:r>
              <a:rPr lang="zh-TW" altLang="en-US" sz="21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極貴的寶石</a:t>
            </a:r>
            <a:r>
              <a:rPr lang="zh-TW" altLang="en-US" sz="21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，好像碧玉，明如水晶。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5B73510-137F-B9C6-1908-DA4B69BB9B63}"/>
              </a:ext>
            </a:extLst>
          </p:cNvPr>
          <p:cNvSpPr txBox="1"/>
          <p:nvPr/>
        </p:nvSpPr>
        <p:spPr>
          <a:xfrm>
            <a:off x="557935" y="239044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永久的磐石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17DC694-EC11-498F-C9EF-3CB778E6CE43}"/>
              </a:ext>
            </a:extLst>
          </p:cNvPr>
          <p:cNvSpPr txBox="1"/>
          <p:nvPr/>
        </p:nvSpPr>
        <p:spPr>
          <a:xfrm>
            <a:off x="557935" y="1349269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獨一的基石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713EAB47-3350-EBD8-91E1-5597DFA87261}"/>
              </a:ext>
            </a:extLst>
          </p:cNvPr>
          <p:cNvSpPr txBox="1"/>
          <p:nvPr/>
        </p:nvSpPr>
        <p:spPr>
          <a:xfrm>
            <a:off x="556030" y="2563899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匠人的棄石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5AFCFC8-011F-7331-FEFA-1AE0BA3083D1}"/>
              </a:ext>
            </a:extLst>
          </p:cNvPr>
          <p:cNvSpPr txBox="1"/>
          <p:nvPr/>
        </p:nvSpPr>
        <p:spPr>
          <a:xfrm>
            <a:off x="567460" y="1919374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絆腳的石頭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35EFECA-AA1D-1DFE-9C7C-7E71A16105DE}"/>
              </a:ext>
            </a:extLst>
          </p:cNvPr>
          <p:cNvSpPr txBox="1"/>
          <p:nvPr/>
        </p:nvSpPr>
        <p:spPr>
          <a:xfrm>
            <a:off x="557935" y="3265626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裂開的磐石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8791FB6-7E5D-7C34-5AD7-DA31D11C36AE}"/>
              </a:ext>
            </a:extLst>
          </p:cNvPr>
          <p:cNvSpPr txBox="1"/>
          <p:nvPr/>
        </p:nvSpPr>
        <p:spPr>
          <a:xfrm>
            <a:off x="557935" y="3941521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寶貴的活石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30B10287-F3EF-2423-F274-DEE91E423BA4}"/>
              </a:ext>
            </a:extLst>
          </p:cNvPr>
          <p:cNvSpPr txBox="1"/>
          <p:nvPr/>
        </p:nvSpPr>
        <p:spPr>
          <a:xfrm>
            <a:off x="557935" y="4600807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聯結的角石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8918FF3B-4027-1256-9CCC-567382B18AF9}"/>
              </a:ext>
            </a:extLst>
          </p:cNvPr>
          <p:cNvSpPr txBox="1"/>
          <p:nvPr/>
        </p:nvSpPr>
        <p:spPr>
          <a:xfrm>
            <a:off x="557935" y="5168856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砸人的石頭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A5687586-51EC-0C4A-3903-113CF6BB09CC}"/>
              </a:ext>
            </a:extLst>
          </p:cNvPr>
          <p:cNvSpPr txBox="1"/>
          <p:nvPr/>
        </p:nvSpPr>
        <p:spPr>
          <a:xfrm>
            <a:off x="557935" y="5717168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恩典的頂石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0F4547D6-353C-25C3-7E8A-3A6A9612F760}"/>
              </a:ext>
            </a:extLst>
          </p:cNvPr>
          <p:cNvSpPr txBox="1"/>
          <p:nvPr/>
        </p:nvSpPr>
        <p:spPr>
          <a:xfrm>
            <a:off x="556029" y="6302173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極貴的寶石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48FCBFE-95D9-04C9-80A0-B1190BCD5453}"/>
              </a:ext>
            </a:extLst>
          </p:cNvPr>
          <p:cNvSpPr txBox="1"/>
          <p:nvPr/>
        </p:nvSpPr>
        <p:spPr>
          <a:xfrm>
            <a:off x="556028" y="809341"/>
            <a:ext cx="1807845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安息的枕石</a:t>
            </a:r>
          </a:p>
        </p:txBody>
      </p:sp>
    </p:spTree>
    <p:extLst>
      <p:ext uri="{BB962C8B-B14F-4D97-AF65-F5344CB8AC3E}">
        <p14:creationId xmlns:p14="http://schemas.microsoft.com/office/powerpoint/2010/main" val="4102746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0" y="0"/>
            <a:ext cx="5408579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marR="0" lvl="0" indent="-1082675" algn="just" defTabSz="914400" rtl="0" eaLnBrk="1" fontAlgn="auto" latinLnBrk="0" hangingPunct="1">
              <a:lnSpc>
                <a:spcPts val="29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第五篇 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活石和羊</a:t>
            </a:r>
            <a:endParaRPr kumimoji="0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6" name="矩形: 圓角 2"/>
          <p:cNvSpPr>
            <a:spLocks noChangeArrowheads="1"/>
          </p:cNvSpPr>
          <p:nvPr/>
        </p:nvSpPr>
        <p:spPr bwMode="auto">
          <a:xfrm>
            <a:off x="220980" y="810640"/>
            <a:ext cx="3409950" cy="5417716"/>
          </a:xfrm>
          <a:prstGeom prst="roundRect">
            <a:avLst>
              <a:gd name="adj" fmla="val 6097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20345" y="843660"/>
            <a:ext cx="3409950" cy="5465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彼前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2:4	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你們來到祂這為人所棄絕，卻為神所揀選所寶貴的活石跟前，</a:t>
            </a:r>
          </a:p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彼前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2:5	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也就像活石，被建造成為屬靈的殿。</a:t>
            </a:r>
          </a:p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亞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3:9	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看哪，我在約書亞面前所安置的石頭，在一塊石頭上有七眼。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約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10:11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我是好牧人，好牧人為羊捨命。</a:t>
            </a:r>
          </a:p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約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10:16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我另外有羊，不是屬於這圈的；我必須領他們來，他們也要聽我的聲音，並且要成為一群，歸一個牧人了。</a:t>
            </a:r>
          </a:p>
          <a:p>
            <a:pPr marL="0" marR="0" lvl="0" indent="0" algn="just" defTabSz="914400" rtl="0" eaLnBrk="1" fontAlgn="auto" latinLnBrk="0" hangingPunct="1">
              <a:lnSpc>
                <a:spcPts val="21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結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34:23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我必立一牧人照管他們，牧養他們，就是我的僕人大衛；他必牧養他們，作他們的牧人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。</a:t>
            </a: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3826510" y="702945"/>
            <a:ext cx="2874645" cy="43350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壹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信徒由活石象徵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240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泥土變化為活石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彼得新名是石頭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lvl="0" indent="36195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</a:t>
            </a:r>
            <a:r>
              <a:rPr lang="zh-TW" altLang="en-US" sz="2000" b="1" noProof="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主與信徒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是石頭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367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石頭為建造神殿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367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石頭基督的七眼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七燈七眼的功用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接受注視成活石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成為建築的柱子 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367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團體的砸人石頭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利劍從口中出來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用話來擊殺仇敵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2" name="Rectangle 144"/>
          <p:cNvSpPr>
            <a:spLocks noChangeArrowheads="1"/>
          </p:cNvSpPr>
          <p:nvPr/>
        </p:nvSpPr>
        <p:spPr bwMode="auto">
          <a:xfrm>
            <a:off x="9304020" y="679300"/>
            <a:ext cx="2887980" cy="54475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貳 信徒由羊所象徵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367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 主作牧人來尋羊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367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領羊回美地高山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回到溪邊得餧養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回到草場得安息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五 加強弱羊變駿馬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六 施行公義的審判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七 順服主君王職分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八 享受主平安之約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驅除惡獸與惡人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 主折斷奴役的軛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九 恢復神與人同在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15684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十 享受甘霖成福源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三一神永遠的福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36195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同心合意享福分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40011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2026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夏訓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-05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11CACCF-E639-BECD-CD98-AC2AB7951434}"/>
              </a:ext>
            </a:extLst>
          </p:cNvPr>
          <p:cNvSpPr txBox="1"/>
          <p:nvPr/>
        </p:nvSpPr>
        <p:spPr>
          <a:xfrm>
            <a:off x="6661352" y="363185"/>
            <a:ext cx="225891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基督是</a:t>
            </a:r>
            <a:endParaRPr kumimoji="0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包羅萬有的石頭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AC654FE-FFA6-880B-546E-8177F25274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101" y="1151616"/>
            <a:ext cx="2603218" cy="5194242"/>
          </a:xfrm>
          <a:prstGeom prst="rect">
            <a:avLst/>
          </a:prstGeom>
        </p:spPr>
      </p:pic>
      <p:sp>
        <p:nvSpPr>
          <p:cNvPr id="4" name="文本框 16">
            <a:extLst>
              <a:ext uri="{FF2B5EF4-FFF2-40B4-BE49-F238E27FC236}">
                <a16:creationId xmlns:a16="http://schemas.microsoft.com/office/drawing/2014/main" id="{BF915EEA-FBC6-2312-DCE8-79814FE4AA61}"/>
              </a:ext>
            </a:extLst>
          </p:cNvPr>
          <p:cNvSpPr txBox="1"/>
          <p:nvPr/>
        </p:nvSpPr>
        <p:spPr>
          <a:xfrm>
            <a:off x="635" y="6442075"/>
            <a:ext cx="12192000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algn="r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信徒從泥土變化為活石，藉七眼傳輸完成神家的建造；基督為牧人尋找失散迷羊，回到草場享受完滿的福分。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523042" y="1228396"/>
            <a:ext cx="7409414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第五篇信息要點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</a:rPr>
              <a:t>信徒從泥土變化為活石，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</a:rPr>
              <a:t>藉七眼傳輸完成神家的建造；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</a:rPr>
              <a:t>基督為牧人尋找失散迷羊，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</a:rPr>
              <a:t>回到草場享受完滿的福分。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2012373" y="919071"/>
            <a:ext cx="8167254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5198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0" y="-6985"/>
            <a:ext cx="9038590" cy="42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indent="-1082675" algn="just" eaLnBrk="1" hangingPunct="1">
              <a:lnSpc>
                <a:spcPts val="2800"/>
              </a:lnSpc>
              <a:spcBef>
                <a:spcPts val="12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第六篇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　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神長子基督的眾弟兄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矩形: 圓角 2"/>
          <p:cNvSpPr>
            <a:spLocks noChangeArrowheads="1"/>
          </p:cNvSpPr>
          <p:nvPr/>
        </p:nvSpPr>
        <p:spPr bwMode="auto">
          <a:xfrm>
            <a:off x="220980" y="612723"/>
            <a:ext cx="3209925" cy="5610900"/>
          </a:xfrm>
          <a:prstGeom prst="roundRect">
            <a:avLst>
              <a:gd name="adj" fmla="val 10445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09549" y="634377"/>
            <a:ext cx="3232785" cy="573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撒下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7:14</a:t>
            </a: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我要作他的父，他要作我的子。</a:t>
            </a: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1:3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論到祂的兒子，我們的主耶穌基督：按肉體說，是從大衛後裔生的，</a:t>
            </a: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1:4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按聖別的靈說，是從死人的復活，以大能標出為神的兒子；</a:t>
            </a: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8:28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還有，我們曉得萬有都互相效力，叫愛神的人得益處，就是按祂旨意被召的人。</a:t>
            </a: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8:29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因為神所預知的人，祂也預定他們模成神兒子的形像，使祂兒子在許多弟兄中作長子。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4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來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2:11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因那聖別人的，和那些被聖別的，都是出於一；因這緣故，祂稱他們為弟兄，並不以為恥，</a:t>
            </a: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3729449" y="612723"/>
            <a:ext cx="2756927" cy="49089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壹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基督是大衛後裔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復活標出為神子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神在人裏來內住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神人二性作長子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人的後裔成神子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 神要使人成為神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六 新約繼續的發展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0" eaLnBrk="1" fontAlgn="auto" hangingPunct="1">
              <a:lnSpc>
                <a:spcPts val="2600"/>
              </a:lnSpc>
              <a:spcBef>
                <a:spcPts val="120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貳 照著應許的後裔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25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耶穌應驗這應許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25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復活生為神長子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25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復活之日的出生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25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獨生子成為長子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25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 信徒生為神眾子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Rectangle 144"/>
          <p:cNvSpPr>
            <a:spLocks noChangeArrowheads="1"/>
          </p:cNvSpPr>
          <p:nvPr/>
        </p:nvSpPr>
        <p:spPr bwMode="auto">
          <a:xfrm>
            <a:off x="9333081" y="603198"/>
            <a:ext cx="2756927" cy="3293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algn="l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伍 神藉眾子得彰顯</a:t>
            </a:r>
            <a:endParaRPr lang="zh-CN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algn="l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模成神兒子形象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長子有許多弟兄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具有神性和人性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祂稱眾子為弟兄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 原型的大量生產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六 模成形象的過程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七 在召會中歌頌父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77800" eaLnBrk="1" hangingPunct="1">
              <a:lnSpc>
                <a:spcPts val="2800"/>
              </a:lnSpc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八 召會是眾子組成</a:t>
            </a:r>
            <a:endParaRPr lang="zh-CN" altLang="en-US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40011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-06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id="{63A0DA4D-9B13-2F08-4EAD-C52ADEACA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6154" y="603198"/>
            <a:ext cx="2756927" cy="58899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叁 長子標出的過程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兒子名分的福音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舊約豫言的應驗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人性不是神兒子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人性復活被子化</a:t>
            </a:r>
          </a:p>
          <a:p>
            <a:pPr indent="5381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a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兼有神性與人性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5381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b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十架是標出之路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5381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c 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聖別之靈來標出</a:t>
            </a:r>
            <a:endParaRPr lang="en-US" altLang="zh-TW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eaLnBrk="1" fontAlgn="auto" hangingPunct="1">
              <a:lnSpc>
                <a:spcPts val="2600"/>
              </a:lnSpc>
              <a:spcBef>
                <a:spcPts val="120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肆 眾子標出的過程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仍在子化的過程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兒子生命已栽植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種子需經過復活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外面殼粒需破碎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6195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生命成長的養分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18097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復活使眾子標出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5560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復活的四段歷程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indent="355600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 內住之靈來標出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文本框 16">
            <a:extLst>
              <a:ext uri="{FF2B5EF4-FFF2-40B4-BE49-F238E27FC236}">
                <a16:creationId xmlns:a16="http://schemas.microsoft.com/office/drawing/2014/main" id="{FF8B8BF8-08C7-BB99-E95A-39769324CA67}"/>
              </a:ext>
            </a:extLst>
          </p:cNvPr>
          <p:cNvSpPr txBox="1"/>
          <p:nvPr/>
        </p:nvSpPr>
        <p:spPr>
          <a:xfrm>
            <a:off x="635" y="6442075"/>
            <a:ext cx="12192000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algn="r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基督是神應許之大衛後裔，藉死與復活標出為神長子，信徒仍在子化模成的過程，神要藉眾子得著完滿彰顯。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198435" y="873524"/>
            <a:ext cx="7635802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</a:t>
            </a:r>
            <a:r>
              <a:rPr lang="zh-TW" altLang="en-US" sz="4000" b="1" dirty="0">
                <a:solidFill>
                  <a:srgbClr val="FFFF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六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基督是神應許之大衛的後裔，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藉死與復活標出為神的長子，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信徒仍在子化模成的過程，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lvl="0" algn="ctr">
              <a:spcBef>
                <a:spcPts val="2400"/>
              </a:spcBef>
              <a:defRPr/>
            </a:pPr>
            <a:r>
              <a:rPr lang="zh-TW" altLang="en-US" sz="4000" b="1" dirty="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神要</a:t>
            </a: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藉眾子得著完滿彰顯。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32709" y="602671"/>
            <a:ext cx="8167254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2695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28268FA4-5E14-5E0D-6909-36723FCC7BBC}"/>
              </a:ext>
            </a:extLst>
          </p:cNvPr>
          <p:cNvCxnSpPr/>
          <p:nvPr/>
        </p:nvCxnSpPr>
        <p:spPr bwMode="auto">
          <a:xfrm>
            <a:off x="5301574" y="0"/>
            <a:ext cx="0" cy="68580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</a:ln>
        </p:spPr>
      </p:cxnSp>
      <p:sp>
        <p:nvSpPr>
          <p:cNvPr id="6" name="文字方塊 5">
            <a:extLst>
              <a:ext uri="{FF2B5EF4-FFF2-40B4-BE49-F238E27FC236}">
                <a16:creationId xmlns:a16="http://schemas.microsoft.com/office/drawing/2014/main" id="{249C6133-2664-EDFD-7F40-B5439AD3E354}"/>
              </a:ext>
            </a:extLst>
          </p:cNvPr>
          <p:cNvSpPr txBox="1"/>
          <p:nvPr/>
        </p:nvSpPr>
        <p:spPr>
          <a:xfrm>
            <a:off x="520432" y="3129518"/>
            <a:ext cx="11139790" cy="52322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    神        成 為         人           為 要 使        人        成 為          神   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BBBF479-1582-4800-E413-CD33F4D34150}"/>
              </a:ext>
            </a:extLst>
          </p:cNvPr>
          <p:cNvSpPr txBox="1"/>
          <p:nvPr/>
        </p:nvSpPr>
        <p:spPr>
          <a:xfrm>
            <a:off x="5460852" y="8253"/>
            <a:ext cx="1449421" cy="46166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論到基督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CF083EC-A63D-7BB9-15C9-0750CAE0F52D}"/>
              </a:ext>
            </a:extLst>
          </p:cNvPr>
          <p:cNvSpPr txBox="1"/>
          <p:nvPr/>
        </p:nvSpPr>
        <p:spPr>
          <a:xfrm>
            <a:off x="5460853" y="6396335"/>
            <a:ext cx="1449421" cy="461665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論到信徒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2AA09BD-021A-C572-BA46-BCEF6C9A54F9}"/>
              </a:ext>
            </a:extLst>
          </p:cNvPr>
          <p:cNvSpPr txBox="1"/>
          <p:nvPr/>
        </p:nvSpPr>
        <p:spPr>
          <a:xfrm>
            <a:off x="3333338" y="1884109"/>
            <a:ext cx="177367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應許的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後裔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E9FBBF2-424D-A3AB-4C6E-0601B6D8CC9B}"/>
              </a:ext>
            </a:extLst>
          </p:cNvPr>
          <p:cNvSpPr txBox="1"/>
          <p:nvPr/>
        </p:nvSpPr>
        <p:spPr>
          <a:xfrm>
            <a:off x="3333338" y="2453799"/>
            <a:ext cx="177367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大衛的後裔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FE809D07-7807-1816-2F60-5BD4C0D52957}"/>
              </a:ext>
            </a:extLst>
          </p:cNvPr>
          <p:cNvSpPr txBox="1"/>
          <p:nvPr/>
        </p:nvSpPr>
        <p:spPr>
          <a:xfrm>
            <a:off x="3304154" y="4389939"/>
            <a:ext cx="177367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神的獨生子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6F57AD5-052E-D7C7-0238-8447E6304059}"/>
              </a:ext>
            </a:extLst>
          </p:cNvPr>
          <p:cNvSpPr txBox="1"/>
          <p:nvPr/>
        </p:nvSpPr>
        <p:spPr>
          <a:xfrm>
            <a:off x="3304153" y="4940894"/>
            <a:ext cx="177367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神性與人性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04F272FB-DAF9-0BDF-C2F3-BDB487DE4012}"/>
              </a:ext>
            </a:extLst>
          </p:cNvPr>
          <p:cNvSpPr txBox="1"/>
          <p:nvPr/>
        </p:nvSpPr>
        <p:spPr>
          <a:xfrm>
            <a:off x="7428686" y="254667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舊造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6B0718AE-1B4B-B4B9-D1B4-EAE9260A4C4D}"/>
              </a:ext>
            </a:extLst>
          </p:cNvPr>
          <p:cNvSpPr txBox="1"/>
          <p:nvPr/>
        </p:nvSpPr>
        <p:spPr>
          <a:xfrm>
            <a:off x="523673" y="1924168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耶和華神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FD03732F-B928-DECE-2FF5-DF808E4591FD}"/>
              </a:ext>
            </a:extLst>
          </p:cNvPr>
          <p:cNvSpPr txBox="1"/>
          <p:nvPr/>
        </p:nvSpPr>
        <p:spPr>
          <a:xfrm>
            <a:off x="523672" y="2493001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無限的神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AD61A94E-5835-1EC1-A386-807795900DFD}"/>
              </a:ext>
            </a:extLst>
          </p:cNvPr>
          <p:cNvSpPr txBox="1"/>
          <p:nvPr/>
        </p:nvSpPr>
        <p:spPr>
          <a:xfrm>
            <a:off x="523672" y="1363536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永遠的神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3C355254-947F-D055-BA0D-D88479C6CE53}"/>
              </a:ext>
            </a:extLst>
          </p:cNvPr>
          <p:cNvSpPr txBox="1"/>
          <p:nvPr/>
        </p:nvSpPr>
        <p:spPr>
          <a:xfrm>
            <a:off x="491073" y="4946245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神格的神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7B0430D-1B88-CAC4-1878-149F6F335C56}"/>
              </a:ext>
            </a:extLst>
          </p:cNvPr>
          <p:cNvSpPr txBox="1"/>
          <p:nvPr/>
        </p:nvSpPr>
        <p:spPr>
          <a:xfrm>
            <a:off x="2214664" y="2086044"/>
            <a:ext cx="87224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支搭帳幕</a:t>
            </a: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60527F45-FD0E-8732-24C6-1D4F6D5FEFEB}"/>
              </a:ext>
            </a:extLst>
          </p:cNvPr>
          <p:cNvSpPr txBox="1"/>
          <p:nvPr/>
        </p:nvSpPr>
        <p:spPr>
          <a:xfrm>
            <a:off x="2214664" y="3854928"/>
            <a:ext cx="872249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聖靈成孕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31DFCEBF-C937-464B-9BA2-BFBD9B103D5D}"/>
              </a:ext>
            </a:extLst>
          </p:cNvPr>
          <p:cNvSpPr txBox="1"/>
          <p:nvPr/>
        </p:nvSpPr>
        <p:spPr>
          <a:xfrm>
            <a:off x="3333336" y="1328152"/>
            <a:ext cx="177367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女人的後裔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1EE9D85D-2722-5AA4-7014-28B36500A2FC}"/>
              </a:ext>
            </a:extLst>
          </p:cNvPr>
          <p:cNvSpPr txBox="1"/>
          <p:nvPr/>
        </p:nvSpPr>
        <p:spPr>
          <a:xfrm>
            <a:off x="7431118" y="795167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舊人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BAF212BF-542F-5672-C23D-6648530C0C5A}"/>
              </a:ext>
            </a:extLst>
          </p:cNvPr>
          <p:cNvSpPr txBox="1"/>
          <p:nvPr/>
        </p:nvSpPr>
        <p:spPr>
          <a:xfrm>
            <a:off x="7428686" y="1363474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肉體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BB19F936-6C35-31AC-DEBD-0817B4ED6033}"/>
              </a:ext>
            </a:extLst>
          </p:cNvPr>
          <p:cNvSpPr txBox="1"/>
          <p:nvPr/>
        </p:nvSpPr>
        <p:spPr>
          <a:xfrm>
            <a:off x="7428686" y="1913584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銅蛇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876D22B0-82AB-D377-4108-502691514730}"/>
              </a:ext>
            </a:extLst>
          </p:cNvPr>
          <p:cNvSpPr txBox="1"/>
          <p:nvPr/>
        </p:nvSpPr>
        <p:spPr>
          <a:xfrm>
            <a:off x="10210801" y="248328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神的長子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CE36FF1D-347B-B444-2D94-CECFDEDC46B9}"/>
              </a:ext>
            </a:extLst>
          </p:cNvPr>
          <p:cNvSpPr txBox="1"/>
          <p:nvPr/>
        </p:nvSpPr>
        <p:spPr>
          <a:xfrm>
            <a:off x="10227012" y="789577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復活人性</a:t>
            </a: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C1BDECF6-C9D6-8870-E168-58525298C3BA}"/>
              </a:ext>
            </a:extLst>
          </p:cNvPr>
          <p:cNvSpPr txBox="1"/>
          <p:nvPr/>
        </p:nvSpPr>
        <p:spPr>
          <a:xfrm>
            <a:off x="10227012" y="1339972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寶座人子</a:t>
            </a: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F56D5ACD-E378-B279-EE6A-A8C11FD0EA0C}"/>
              </a:ext>
            </a:extLst>
          </p:cNvPr>
          <p:cNvSpPr txBox="1"/>
          <p:nvPr/>
        </p:nvSpPr>
        <p:spPr>
          <a:xfrm>
            <a:off x="10227012" y="1883569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神人原型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2C094890-6B62-95BF-FA74-5F29C7782A59}"/>
              </a:ext>
            </a:extLst>
          </p:cNvPr>
          <p:cNvSpPr txBox="1"/>
          <p:nvPr/>
        </p:nvSpPr>
        <p:spPr>
          <a:xfrm>
            <a:off x="7428686" y="2454696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麥粒</a:t>
            </a: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A6651F27-D01F-4345-A624-1BC6FE02E8D2}"/>
              </a:ext>
            </a:extLst>
          </p:cNvPr>
          <p:cNvSpPr txBox="1"/>
          <p:nvPr/>
        </p:nvSpPr>
        <p:spPr>
          <a:xfrm>
            <a:off x="5470775" y="1330669"/>
            <a:ext cx="142957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神的喜悅</a:t>
            </a: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9B5564F1-CC82-C305-9B4F-31E79D848F57}"/>
              </a:ext>
            </a:extLst>
          </p:cNvPr>
          <p:cNvSpPr txBox="1"/>
          <p:nvPr/>
        </p:nvSpPr>
        <p:spPr>
          <a:xfrm>
            <a:off x="5497953" y="2447178"/>
            <a:ext cx="14023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神的經綸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6AD60653-AB05-35DF-FA16-E4F78D857E90}"/>
              </a:ext>
            </a:extLst>
          </p:cNvPr>
          <p:cNvSpPr txBox="1"/>
          <p:nvPr/>
        </p:nvSpPr>
        <p:spPr>
          <a:xfrm>
            <a:off x="5513137" y="3848562"/>
            <a:ext cx="1408291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神的揀選</a:t>
            </a:r>
          </a:p>
        </p:txBody>
      </p:sp>
      <p:sp>
        <p:nvSpPr>
          <p:cNvPr id="37" name="文字方塊 36">
            <a:extLst>
              <a:ext uri="{FF2B5EF4-FFF2-40B4-BE49-F238E27FC236}">
                <a16:creationId xmlns:a16="http://schemas.microsoft.com/office/drawing/2014/main" id="{A2CFD510-50D9-59C8-267A-E90D24865C7D}"/>
              </a:ext>
            </a:extLst>
          </p:cNvPr>
          <p:cNvSpPr txBox="1"/>
          <p:nvPr/>
        </p:nvSpPr>
        <p:spPr>
          <a:xfrm>
            <a:off x="5519624" y="4929412"/>
            <a:ext cx="143726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神的分賜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52BD4029-89E1-575B-5721-90A8F2C580D8}"/>
              </a:ext>
            </a:extLst>
          </p:cNvPr>
          <p:cNvSpPr txBox="1"/>
          <p:nvPr/>
        </p:nvSpPr>
        <p:spPr>
          <a:xfrm>
            <a:off x="10231876" y="3827058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神的眾子</a:t>
            </a: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FA6DB105-5E91-AEBA-56C7-6CB357C096EA}"/>
              </a:ext>
            </a:extLst>
          </p:cNvPr>
          <p:cNvSpPr txBox="1"/>
          <p:nvPr/>
        </p:nvSpPr>
        <p:spPr>
          <a:xfrm>
            <a:off x="10248087" y="4387763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神的性情</a:t>
            </a: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43FD517B-02D0-2552-B35D-87600004A32A}"/>
              </a:ext>
            </a:extLst>
          </p:cNvPr>
          <p:cNvSpPr txBox="1"/>
          <p:nvPr/>
        </p:nvSpPr>
        <p:spPr>
          <a:xfrm>
            <a:off x="10248087" y="4967342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同坐寶座</a:t>
            </a: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057FB703-EA3E-B3C8-7E5A-C1390E8E945D}"/>
              </a:ext>
            </a:extLst>
          </p:cNvPr>
          <p:cNvSpPr txBox="1"/>
          <p:nvPr/>
        </p:nvSpPr>
        <p:spPr>
          <a:xfrm>
            <a:off x="10248087" y="6075052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無分神格</a:t>
            </a:r>
          </a:p>
        </p:txBody>
      </p:sp>
      <p:sp>
        <p:nvSpPr>
          <p:cNvPr id="43" name="文字方塊 42">
            <a:extLst>
              <a:ext uri="{FF2B5EF4-FFF2-40B4-BE49-F238E27FC236}">
                <a16:creationId xmlns:a16="http://schemas.microsoft.com/office/drawing/2014/main" id="{EBA61C63-0969-C4CF-34B7-D1D839B10634}"/>
              </a:ext>
            </a:extLst>
          </p:cNvPr>
          <p:cNvSpPr txBox="1"/>
          <p:nvPr/>
        </p:nvSpPr>
        <p:spPr>
          <a:xfrm>
            <a:off x="7470841" y="3821656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墮落</a:t>
            </a:r>
          </a:p>
        </p:txBody>
      </p:sp>
      <p:sp>
        <p:nvSpPr>
          <p:cNvPr id="44" name="文字方塊 43">
            <a:extLst>
              <a:ext uri="{FF2B5EF4-FFF2-40B4-BE49-F238E27FC236}">
                <a16:creationId xmlns:a16="http://schemas.microsoft.com/office/drawing/2014/main" id="{73B76B0C-15C6-3074-E11D-9DDEBCAFD3A2}"/>
              </a:ext>
            </a:extLst>
          </p:cNvPr>
          <p:cNvSpPr txBox="1"/>
          <p:nvPr/>
        </p:nvSpPr>
        <p:spPr>
          <a:xfrm>
            <a:off x="7473273" y="4401068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悖逆</a:t>
            </a:r>
          </a:p>
        </p:txBody>
      </p:sp>
      <p:sp>
        <p:nvSpPr>
          <p:cNvPr id="45" name="文字方塊 44">
            <a:extLst>
              <a:ext uri="{FF2B5EF4-FFF2-40B4-BE49-F238E27FC236}">
                <a16:creationId xmlns:a16="http://schemas.microsoft.com/office/drawing/2014/main" id="{8A3C875E-42AF-C5EF-6525-F390E14CA786}"/>
              </a:ext>
            </a:extLst>
          </p:cNvPr>
          <p:cNvSpPr txBox="1"/>
          <p:nvPr/>
        </p:nvSpPr>
        <p:spPr>
          <a:xfrm>
            <a:off x="7470841" y="4969375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悔改</a:t>
            </a:r>
          </a:p>
        </p:txBody>
      </p:sp>
      <p:sp>
        <p:nvSpPr>
          <p:cNvPr id="46" name="文字方塊 45">
            <a:extLst>
              <a:ext uri="{FF2B5EF4-FFF2-40B4-BE49-F238E27FC236}">
                <a16:creationId xmlns:a16="http://schemas.microsoft.com/office/drawing/2014/main" id="{4B38EF9F-EC8D-FAFB-5905-E862C3FA3467}"/>
              </a:ext>
            </a:extLst>
          </p:cNvPr>
          <p:cNvSpPr txBox="1"/>
          <p:nvPr/>
        </p:nvSpPr>
        <p:spPr>
          <a:xfrm>
            <a:off x="7470841" y="5538941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相信</a:t>
            </a:r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180CF540-E03D-3D46-64E3-385E1E3EBEA5}"/>
              </a:ext>
            </a:extLst>
          </p:cNvPr>
          <p:cNvSpPr txBox="1"/>
          <p:nvPr/>
        </p:nvSpPr>
        <p:spPr>
          <a:xfrm>
            <a:off x="7470841" y="6080053"/>
            <a:ext cx="898190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重生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B59B952A-631B-AD41-DCCB-520CC3979D73}"/>
              </a:ext>
            </a:extLst>
          </p:cNvPr>
          <p:cNvSpPr txBox="1"/>
          <p:nvPr/>
        </p:nvSpPr>
        <p:spPr>
          <a:xfrm>
            <a:off x="8908103" y="3821656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聖別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F7D489F8-850B-B495-15E2-A52629FC2449}"/>
              </a:ext>
            </a:extLst>
          </p:cNvPr>
          <p:cNvSpPr txBox="1"/>
          <p:nvPr/>
        </p:nvSpPr>
        <p:spPr>
          <a:xfrm>
            <a:off x="8910535" y="4401068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更新</a:t>
            </a:r>
          </a:p>
        </p:txBody>
      </p:sp>
      <p:sp>
        <p:nvSpPr>
          <p:cNvPr id="50" name="文字方塊 49">
            <a:extLst>
              <a:ext uri="{FF2B5EF4-FFF2-40B4-BE49-F238E27FC236}">
                <a16:creationId xmlns:a16="http://schemas.microsoft.com/office/drawing/2014/main" id="{D61A1A43-DBBC-9C22-549D-5644F9D12FA0}"/>
              </a:ext>
            </a:extLst>
          </p:cNvPr>
          <p:cNvSpPr txBox="1"/>
          <p:nvPr/>
        </p:nvSpPr>
        <p:spPr>
          <a:xfrm>
            <a:off x="8908103" y="4969375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變化</a:t>
            </a:r>
          </a:p>
        </p:txBody>
      </p:sp>
      <p:sp>
        <p:nvSpPr>
          <p:cNvPr id="51" name="文字方塊 50">
            <a:extLst>
              <a:ext uri="{FF2B5EF4-FFF2-40B4-BE49-F238E27FC236}">
                <a16:creationId xmlns:a16="http://schemas.microsoft.com/office/drawing/2014/main" id="{A6DAEC03-6840-1144-3A14-F18F24118115}"/>
              </a:ext>
            </a:extLst>
          </p:cNvPr>
          <p:cNvSpPr txBox="1"/>
          <p:nvPr/>
        </p:nvSpPr>
        <p:spPr>
          <a:xfrm>
            <a:off x="8908103" y="5538941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模成</a:t>
            </a:r>
          </a:p>
        </p:txBody>
      </p:sp>
      <p:sp>
        <p:nvSpPr>
          <p:cNvPr id="52" name="文字方塊 51">
            <a:extLst>
              <a:ext uri="{FF2B5EF4-FFF2-40B4-BE49-F238E27FC236}">
                <a16:creationId xmlns:a16="http://schemas.microsoft.com/office/drawing/2014/main" id="{C0C8792B-4709-31C0-960F-3F9444FC8B02}"/>
              </a:ext>
            </a:extLst>
          </p:cNvPr>
          <p:cNvSpPr txBox="1"/>
          <p:nvPr/>
        </p:nvSpPr>
        <p:spPr>
          <a:xfrm>
            <a:off x="8908103" y="6080053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榮化</a:t>
            </a:r>
          </a:p>
        </p:txBody>
      </p:sp>
      <p:sp>
        <p:nvSpPr>
          <p:cNvPr id="53" name="文字方塊 52">
            <a:extLst>
              <a:ext uri="{FF2B5EF4-FFF2-40B4-BE49-F238E27FC236}">
                <a16:creationId xmlns:a16="http://schemas.microsoft.com/office/drawing/2014/main" id="{9FB3C839-F99E-C19F-2BA2-56815233F4B1}"/>
              </a:ext>
            </a:extLst>
          </p:cNvPr>
          <p:cNvSpPr txBox="1"/>
          <p:nvPr/>
        </p:nvSpPr>
        <p:spPr>
          <a:xfrm>
            <a:off x="8897565" y="256589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釘死</a:t>
            </a:r>
          </a:p>
        </p:txBody>
      </p:sp>
      <p:sp>
        <p:nvSpPr>
          <p:cNvPr id="54" name="文字方塊 53">
            <a:extLst>
              <a:ext uri="{FF2B5EF4-FFF2-40B4-BE49-F238E27FC236}">
                <a16:creationId xmlns:a16="http://schemas.microsoft.com/office/drawing/2014/main" id="{597DE6B3-AB40-F135-92C0-B416361A3342}"/>
              </a:ext>
            </a:extLst>
          </p:cNvPr>
          <p:cNvSpPr txBox="1"/>
          <p:nvPr/>
        </p:nvSpPr>
        <p:spPr>
          <a:xfrm>
            <a:off x="8899997" y="806817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埋葬</a:t>
            </a:r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B83521A6-BF92-95AE-71AA-52B3766A4347}"/>
              </a:ext>
            </a:extLst>
          </p:cNvPr>
          <p:cNvSpPr txBox="1"/>
          <p:nvPr/>
        </p:nvSpPr>
        <p:spPr>
          <a:xfrm>
            <a:off x="8897565" y="1355668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復活</a:t>
            </a: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9FE3894C-34E7-E876-57A9-E270481C9FD4}"/>
              </a:ext>
            </a:extLst>
          </p:cNvPr>
          <p:cNvSpPr txBox="1"/>
          <p:nvPr/>
        </p:nvSpPr>
        <p:spPr>
          <a:xfrm>
            <a:off x="8897565" y="1915506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升天</a:t>
            </a:r>
          </a:p>
        </p:txBody>
      </p:sp>
      <p:sp>
        <p:nvSpPr>
          <p:cNvPr id="57" name="文字方塊 56">
            <a:extLst>
              <a:ext uri="{FF2B5EF4-FFF2-40B4-BE49-F238E27FC236}">
                <a16:creationId xmlns:a16="http://schemas.microsoft.com/office/drawing/2014/main" id="{1209FEA6-EE96-3073-AF4B-A866F8DE8BC4}"/>
              </a:ext>
            </a:extLst>
          </p:cNvPr>
          <p:cNvSpPr txBox="1"/>
          <p:nvPr/>
        </p:nvSpPr>
        <p:spPr>
          <a:xfrm>
            <a:off x="8897565" y="2456618"/>
            <a:ext cx="8981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標出</a:t>
            </a:r>
          </a:p>
        </p:txBody>
      </p: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BFE8AE61-DADC-7BA6-8704-20C39B818137}"/>
              </a:ext>
            </a:extLst>
          </p:cNvPr>
          <p:cNvSpPr txBox="1"/>
          <p:nvPr/>
        </p:nvSpPr>
        <p:spPr>
          <a:xfrm>
            <a:off x="10210801" y="2466584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具有神格</a:t>
            </a:r>
          </a:p>
        </p:txBody>
      </p:sp>
      <p:sp>
        <p:nvSpPr>
          <p:cNvPr id="59" name="文字方塊 58">
            <a:extLst>
              <a:ext uri="{FF2B5EF4-FFF2-40B4-BE49-F238E27FC236}">
                <a16:creationId xmlns:a16="http://schemas.microsoft.com/office/drawing/2014/main" id="{A664B361-C62D-32C2-B765-13686D48F7FA}"/>
              </a:ext>
            </a:extLst>
          </p:cNvPr>
          <p:cNvSpPr txBox="1"/>
          <p:nvPr/>
        </p:nvSpPr>
        <p:spPr>
          <a:xfrm>
            <a:off x="10248087" y="5532879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神人複製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301D6C14-3520-EDCD-8ACB-3C2359B4F592}"/>
              </a:ext>
            </a:extLst>
          </p:cNvPr>
          <p:cNvSpPr txBox="1"/>
          <p:nvPr/>
        </p:nvSpPr>
        <p:spPr>
          <a:xfrm>
            <a:off x="3313877" y="3834249"/>
            <a:ext cx="1773677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神兒子耶穌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AD0ECDB-8A94-D36F-9A27-019FCE76135E}"/>
              </a:ext>
            </a:extLst>
          </p:cNvPr>
          <p:cNvSpPr txBox="1"/>
          <p:nvPr/>
        </p:nvSpPr>
        <p:spPr>
          <a:xfrm>
            <a:off x="0" y="0"/>
            <a:ext cx="81994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專題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616A630-51A5-2526-4B3A-0AB374076C14}"/>
              </a:ext>
            </a:extLst>
          </p:cNvPr>
          <p:cNvSpPr txBox="1"/>
          <p:nvPr/>
        </p:nvSpPr>
        <p:spPr>
          <a:xfrm>
            <a:off x="5476677" y="1889526"/>
            <a:ext cx="14023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神的奧秘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0FA1C0D8-655D-F430-89E2-81BBF02D64B1}"/>
              </a:ext>
            </a:extLst>
          </p:cNvPr>
          <p:cNvSpPr txBox="1"/>
          <p:nvPr/>
        </p:nvSpPr>
        <p:spPr>
          <a:xfrm>
            <a:off x="5516084" y="4391954"/>
            <a:ext cx="1402396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神的呼召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CFDDF46A-BBA4-D784-5D3F-B61A1E371444}"/>
              </a:ext>
            </a:extLst>
          </p:cNvPr>
          <p:cNvSpPr txBox="1"/>
          <p:nvPr/>
        </p:nvSpPr>
        <p:spPr>
          <a:xfrm>
            <a:off x="494318" y="4386592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創造的神</a:t>
            </a: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6D23A249-AB0B-A931-98BA-AB84D7071B5B}"/>
              </a:ext>
            </a:extLst>
          </p:cNvPr>
          <p:cNvSpPr txBox="1"/>
          <p:nvPr/>
        </p:nvSpPr>
        <p:spPr>
          <a:xfrm>
            <a:off x="509478" y="3830185"/>
            <a:ext cx="1449421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514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三一之神</a:t>
            </a:r>
          </a:p>
        </p:txBody>
      </p:sp>
    </p:spTree>
    <p:extLst>
      <p:ext uri="{BB962C8B-B14F-4D97-AF65-F5344CB8AC3E}">
        <p14:creationId xmlns:p14="http://schemas.microsoft.com/office/powerpoint/2010/main" val="371921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2" grpId="0" animBg="1"/>
      <p:bldP spid="3" grpId="0" animBg="1"/>
      <p:bldP spid="16" grpId="0" animBg="1"/>
      <p:bldP spid="19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0" y="-37897"/>
            <a:ext cx="10535055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indent="-1082675" algn="just">
              <a:lnSpc>
                <a:spcPts val="2900"/>
              </a:lnSpc>
              <a:spcBef>
                <a:spcPts val="1200"/>
              </a:spcBef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第七篇 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蒙憐憫得尊貴和榮耀的器皿、麥粒、和葡萄樹的枝子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4" name="矩形: 圓角 2"/>
          <p:cNvSpPr>
            <a:spLocks noChangeArrowheads="1"/>
          </p:cNvSpPr>
          <p:nvPr/>
        </p:nvSpPr>
        <p:spPr bwMode="auto">
          <a:xfrm>
            <a:off x="220981" y="697000"/>
            <a:ext cx="3257550" cy="5628005"/>
          </a:xfrm>
          <a:prstGeom prst="roundRect">
            <a:avLst>
              <a:gd name="adj" fmla="val 9889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144"/>
          <p:cNvSpPr>
            <a:spLocks noChangeArrowheads="1"/>
          </p:cNvSpPr>
          <p:nvPr/>
        </p:nvSpPr>
        <p:spPr bwMode="auto">
          <a:xfrm>
            <a:off x="6565582" y="1000186"/>
            <a:ext cx="2683510" cy="52679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R="0" lvl="0" indent="174625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五 盛裝榮耀的基督</a:t>
            </a:r>
          </a:p>
          <a:p>
            <a:pPr marR="0" lvl="0" indent="360363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榮耀是神得彰顯</a:t>
            </a:r>
          </a:p>
          <a:p>
            <a:pPr marR="0" lvl="0" indent="360363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瓦器有榮耀寶貝</a:t>
            </a:r>
          </a:p>
          <a:p>
            <a:pPr marR="0" lvl="0" indent="360363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觀看神返照榮耀</a:t>
            </a:r>
          </a:p>
          <a:p>
            <a:pPr marR="0" lvl="0" indent="360363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使人從我看見神</a:t>
            </a:r>
          </a:p>
          <a:p>
            <a:pPr indent="18097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 信徒是生命麥粒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麥粒雖多一個餅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 藉死釋放神生命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使人日日得更新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每天須讀三件事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 萬有為神子效力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 與運行的靈合作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七 模成長子的形象</a:t>
            </a:r>
          </a:p>
          <a:p>
            <a:pPr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9335770" y="673280"/>
            <a:ext cx="2683510" cy="35271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叁 信徒是葡萄樹枝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三一神的生機體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枝子住在祂裡面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枝子住在主愛裡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叫你們彼此相愛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被主充滿流露愛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枝子住在交通裡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 枝子住在主話裡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六 行事要配得過主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七 長存果子榮耀父</a:t>
            </a:r>
          </a:p>
        </p:txBody>
      </p:sp>
      <p:sp>
        <p:nvSpPr>
          <p:cNvPr id="10" name="文字方塊 1"/>
          <p:cNvSpPr txBox="1">
            <a:spLocks noChangeArrowheads="1"/>
          </p:cNvSpPr>
          <p:nvPr/>
        </p:nvSpPr>
        <p:spPr bwMode="auto">
          <a:xfrm>
            <a:off x="253365" y="730656"/>
            <a:ext cx="3225165" cy="572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300"/>
              </a:lnSpc>
              <a:spcBef>
                <a:spcPts val="400"/>
              </a:spcBef>
              <a:buClrTx/>
              <a:buSzTx/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3:6	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那靈向眾召會所說的話，凡有耳的，就應當聽。</a:t>
            </a:r>
            <a:endParaRPr lang="en-US" altLang="zh-TW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300"/>
              </a:lnSpc>
              <a:spcBef>
                <a:spcPts val="400"/>
              </a:spcBef>
              <a:buClrTx/>
              <a:buSzTx/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3:7	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你要寫信給在非拉鐵非的召會的使者，說，那聖別的、真實的，拿着大衞的鑰匙，開了就沒有人能關，關了就沒有人能開的，這樣說，</a:t>
            </a:r>
          </a:p>
          <a:p>
            <a:pPr indent="0" algn="just" fontAlgn="auto" latinLnBrk="0">
              <a:lnSpc>
                <a:spcPts val="2300"/>
              </a:lnSpc>
              <a:spcBef>
                <a:spcPts val="400"/>
              </a:spcBef>
              <a:buClrTx/>
              <a:buSzTx/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啓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3:20	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看哪，我站在門外叩門；若有聽見我聲音就開門的，我要進到他那裏，我與他，他與我要一同坐席。</a:t>
            </a:r>
          </a:p>
          <a:p>
            <a:pPr indent="0" algn="just" fontAlgn="auto" latinLnBrk="0">
              <a:lnSpc>
                <a:spcPts val="2300"/>
              </a:lnSpc>
              <a:spcBef>
                <a:spcPts val="400"/>
              </a:spcBef>
              <a:buClrTx/>
              <a:buSzTx/>
              <a:buNone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啓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3:21	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得勝的，我要賜他在我寶座上與我同坐，就如我得了勝，在我父的寶座上與祂同坐一樣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-07</a:t>
            </a:r>
          </a:p>
        </p:txBody>
      </p:sp>
      <p:sp>
        <p:nvSpPr>
          <p:cNvPr id="3" name="Rectangle 144">
            <a:extLst>
              <a:ext uri="{FF2B5EF4-FFF2-40B4-BE49-F238E27FC236}">
                <a16:creationId xmlns:a16="http://schemas.microsoft.com/office/drawing/2014/main" id="{18C6B111-14E3-B2E1-9D93-A87DA4DE3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5395" y="677949"/>
            <a:ext cx="2683510" cy="560461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 信徒是神的器皿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神創造人的目的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 保羅書信的總括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分賜在於人敞開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進步在於人飢渴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盛裝憐憫的基督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憐憫是神的屬性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蒙憐憫走主道路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源於神內在情愛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每晨需新鮮憐憫</a:t>
            </a:r>
          </a:p>
          <a:p>
            <a:pPr indent="174625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盛裝尊貴的基督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教師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給人滋養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精兵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與敵爭戰 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如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選手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追求獎賞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農夫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撒播種子</a:t>
            </a:r>
          </a:p>
          <a:p>
            <a:pPr indent="360363" eaLnBrk="1" fontAlgn="auto" hangingPunct="1">
              <a:lnSpc>
                <a:spcPts val="27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如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工人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正直分解</a:t>
            </a: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左大括弧 5">
            <a:extLst>
              <a:ext uri="{FF2B5EF4-FFF2-40B4-BE49-F238E27FC236}">
                <a16:creationId xmlns:a16="http://schemas.microsoft.com/office/drawing/2014/main" id="{19DA0C54-F4C5-4C23-B24D-0D21B6404110}"/>
              </a:ext>
            </a:extLst>
          </p:cNvPr>
          <p:cNvSpPr/>
          <p:nvPr/>
        </p:nvSpPr>
        <p:spPr bwMode="auto">
          <a:xfrm>
            <a:off x="9003385" y="4416358"/>
            <a:ext cx="289046" cy="1021405"/>
          </a:xfrm>
          <a:prstGeom prst="leftBrace">
            <a:avLst>
              <a:gd name="adj1" fmla="val 25160"/>
              <a:gd name="adj2" fmla="val 23333"/>
            </a:avLst>
          </a:prstGeom>
          <a:noFill/>
          <a:ln w="19050">
            <a:solidFill>
              <a:schemeClr val="tx1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1" lang="zh-TW" alt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6FAE394-4CFB-EE52-598E-114028372678}"/>
              </a:ext>
            </a:extLst>
          </p:cNvPr>
          <p:cNvSpPr txBox="1"/>
          <p:nvPr/>
        </p:nvSpPr>
        <p:spPr>
          <a:xfrm>
            <a:off x="9292431" y="4360545"/>
            <a:ext cx="17290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讀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手中的聖經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讀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內裡的感覺</a:t>
            </a:r>
            <a:endParaRPr lang="en-US" altLang="zh-TW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ts val="600"/>
              </a:spcBef>
            </a:pP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讀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外在的境遇</a:t>
            </a:r>
          </a:p>
        </p:txBody>
      </p:sp>
      <p:sp>
        <p:nvSpPr>
          <p:cNvPr id="11" name="文本框 16">
            <a:extLst>
              <a:ext uri="{FF2B5EF4-FFF2-40B4-BE49-F238E27FC236}">
                <a16:creationId xmlns:a16="http://schemas.microsoft.com/office/drawing/2014/main" id="{EE01358A-5A56-3B05-D322-F2AB67B1047F}"/>
              </a:ext>
            </a:extLst>
          </p:cNvPr>
          <p:cNvSpPr txBox="1"/>
          <p:nvPr/>
        </p:nvSpPr>
        <p:spPr>
          <a:xfrm>
            <a:off x="635" y="6442075"/>
            <a:ext cx="12192000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algn="r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信徒是神所造的器皿，為盛裝祂的憐憫尊貴與榮耀；是生命的麥粒為成為一個餅；是葡萄樹枝子住在祂裡面。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464160" y="984733"/>
            <a:ext cx="7263679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第七篇信息要點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algn="ctr">
              <a:spcBef>
                <a:spcPts val="3000"/>
              </a:spcBef>
            </a:pPr>
            <a:r>
              <a:rPr lang="zh-TW" altLang="en-US" sz="4000" b="1" dirty="0">
                <a:latin typeface="Microsoft YaHei" panose="020B0503020204020204" charset="-122"/>
                <a:ea typeface="Microsoft YaHei" panose="020B0503020204020204" charset="-122"/>
              </a:rPr>
              <a:t>信徒是神所造的器皿，</a:t>
            </a:r>
            <a:endParaRPr lang="en-US" altLang="zh-TW" sz="4000" b="1" dirty="0">
              <a:latin typeface="Microsoft YaHei" panose="020B0503020204020204" charset="-122"/>
              <a:ea typeface="Microsoft YaHei" panose="020B050302020402020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charset="-122"/>
                <a:ea typeface="Microsoft YaHei" panose="020B0503020204020204" charset="-122"/>
              </a:rPr>
              <a:t>為盛裝祂的憐憫尊貴與榮耀；</a:t>
            </a:r>
            <a:endParaRPr lang="en-US" altLang="zh-TW" sz="4000" b="1" dirty="0">
              <a:latin typeface="Microsoft YaHei" panose="020B0503020204020204" charset="-122"/>
              <a:ea typeface="Microsoft YaHei" panose="020B050302020402020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charset="-122"/>
                <a:ea typeface="Microsoft YaHei" panose="020B0503020204020204" charset="-122"/>
              </a:rPr>
              <a:t>是生命的麥粒為成為一個餅；</a:t>
            </a:r>
            <a:endParaRPr lang="en-US" altLang="zh-TW" sz="4000" b="1" dirty="0">
              <a:latin typeface="Microsoft YaHei" panose="020B0503020204020204" charset="-122"/>
              <a:ea typeface="Microsoft YaHei" panose="020B0503020204020204" charset="-122"/>
            </a:endParaRPr>
          </a:p>
          <a:p>
            <a:pPr algn="ctr">
              <a:spcBef>
                <a:spcPts val="2400"/>
              </a:spcBef>
            </a:pPr>
            <a:r>
              <a:rPr lang="zh-TW" altLang="en-US" sz="4000" b="1" dirty="0">
                <a:latin typeface="Microsoft YaHei" panose="020B0503020204020204" charset="-122"/>
                <a:ea typeface="Microsoft YaHei" panose="020B0503020204020204" charset="-122"/>
              </a:rPr>
              <a:t>是葡萄樹的枝子住在祂裡面。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22982" y="680492"/>
            <a:ext cx="8167254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11222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477395" y="459422"/>
            <a:ext cx="8060055" cy="5939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關於寫經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寫經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是我們對於一段聖經有一個新的領會，用使人容易明白的話，寫得使人一看就懂。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對於聖經有這樣的訓練，就會看出每一個字都有講究，每一個字都有意思。這也是需要十分仔細的。可能一節聖經寫幾天都寫不成。我們要用靈去摸聖靈的思想，要把自己開起來，讓自己得著了印像才在那裏寫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我們的思路要跟隨著寫聖經的人的思路，話還是寫聖經的人的話，不過加上一點我們所瞭解的意思，好像把話說得更明透一點。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摘自讀經之路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讀聖經的實行</a:t>
            </a:r>
            <a:r>
              <a:rPr kumimoji="0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</a:t>
            </a: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寫經</a:t>
            </a:r>
          </a:p>
        </p:txBody>
      </p:sp>
      <p:pic>
        <p:nvPicPr>
          <p:cNvPr id="7170" name="圖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rcRect l="9557" b="29716"/>
          <a:stretch>
            <a:fillRect/>
          </a:stretch>
        </p:blipFill>
        <p:spPr>
          <a:xfrm>
            <a:off x="0" y="0"/>
            <a:ext cx="2694562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0" y="0"/>
            <a:ext cx="66341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03300" marR="0" lvl="0" indent="-1003300" algn="just" defTabSz="914400" rtl="0" eaLnBrk="1" fontAlgn="auto" latinLnBrk="0" hangingPunct="1">
              <a:lnSpc>
                <a:spcPts val="24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第八篇 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認識並經歷馬太福音裏包羅萬有的基督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  <p:sp>
        <p:nvSpPr>
          <p:cNvPr id="5" name="矩形: 圓角 2"/>
          <p:cNvSpPr>
            <a:spLocks noChangeArrowheads="1"/>
          </p:cNvSpPr>
          <p:nvPr/>
        </p:nvSpPr>
        <p:spPr bwMode="auto">
          <a:xfrm>
            <a:off x="231617" y="717966"/>
            <a:ext cx="3277235" cy="5424389"/>
          </a:xfrm>
          <a:prstGeom prst="roundRect">
            <a:avLst>
              <a:gd name="adj" fmla="val 7730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Rectangle 144"/>
          <p:cNvSpPr>
            <a:spLocks noChangeArrowheads="1"/>
          </p:cNvSpPr>
          <p:nvPr/>
        </p:nvSpPr>
        <p:spPr bwMode="auto">
          <a:xfrm>
            <a:off x="3949650" y="623217"/>
            <a:ext cx="2684462" cy="60374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壹 基督是屬天的王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王的豫言與證明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王的溫和與謙遜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貳 基督是彰顯的神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子的受膏與使命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子的身位與彰顯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叁 基督是正確的人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子的權柄與尊大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子的得勝與穩固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肆 基督為人施浸者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靈浸是基於救贖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火浸是基於審判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伍 基督是生命的光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光中盡國度職事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光中領人進國度</a:t>
            </a:r>
          </a:p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標楷體" panose="03000509000000000000" pitchFamily="65" charset="-120"/>
            </a:endParaRPr>
          </a:p>
        </p:txBody>
      </p:sp>
      <p:sp>
        <p:nvSpPr>
          <p:cNvPr id="8" name="文字方塊 1"/>
          <p:cNvSpPr txBox="1">
            <a:spLocks noChangeArrowheads="1"/>
          </p:cNvSpPr>
          <p:nvPr/>
        </p:nvSpPr>
        <p:spPr bwMode="auto">
          <a:xfrm>
            <a:off x="176372" y="770499"/>
            <a:ext cx="3314065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太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2:2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那生為猶太人之王的在哪裡？因為祂的星出現的時候，我們看見了，就前來拜祂。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太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3:11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我是將你們浸在水裡，叫你們悔改；但那在我以後來的，能力比我更大，我就是給祂提鞋也不配，祂要將你們浸在聖靈與火裡。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太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4:16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那坐在黑暗中的百姓，看見了大光；並且向那些坐在死亡的境域和陰影中的人，有光出現，照著他們。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太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8:20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	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耶穌對他說，狐狸有洞，天空的飛鳥有窩，人子卻沒有枕頭的地方。</a:t>
            </a:r>
          </a:p>
          <a:p>
            <a:pPr marL="0" marR="0" lvl="0" indent="0" algn="just" defTabSz="914400" rtl="0" eaLnBrk="1" fontAlgn="auto" latinLnBrk="0" hangingPunct="1">
              <a:lnSpc>
                <a:spcPts val="22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太</a:t>
            </a:r>
            <a:r>
              <a:rPr kumimoji="0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16:16 </a:t>
            </a:r>
            <a:r>
              <a: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西門彼得回答說，你是基督，是活神的兒子。</a:t>
            </a:r>
            <a:r>
              <a:rPr kumimoji="0" lang="zh-TW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。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Rectangle 144"/>
          <p:cNvSpPr>
            <a:spLocks noChangeArrowheads="1"/>
          </p:cNvSpPr>
          <p:nvPr/>
        </p:nvSpPr>
        <p:spPr bwMode="auto">
          <a:xfrm>
            <a:off x="6634112" y="608078"/>
            <a:ext cx="2771032" cy="60374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陸 基督是醫生新郎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醫治並重構國民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新郎使伴友快樂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柒 基督是新布新衣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新布是十架之前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新衣是復活之後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捌 是新酒與新皮袋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個人基督有活力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團體基督是容器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玖 基督是牧人莊主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牧人服事羊合群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莊主催趕人收割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拾 基督是罪人朋友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同情體會人憂慮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智慧將神來表白</a:t>
            </a:r>
          </a:p>
          <a:p>
            <a:pPr marL="0" marR="0" lvl="0" indent="37719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標楷體" panose="03000509000000000000" pitchFamily="65" charset="-12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2026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夏訓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-08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5" y="6442075"/>
            <a:ext cx="12192000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</a:rPr>
              <a:t>信徒需賞識馬太福音的基督，祂的身位是神聖與屬人的，祂的盡職是貼切且超越的，需對基督有主觀的經歷。</a:t>
            </a:r>
            <a:endParaRPr kumimoji="0" lang="zh-TW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</a:endParaRPr>
          </a:p>
        </p:txBody>
      </p:sp>
      <p:sp>
        <p:nvSpPr>
          <p:cNvPr id="2" name="Rectangle 144">
            <a:extLst>
              <a:ext uri="{FF2B5EF4-FFF2-40B4-BE49-F238E27FC236}">
                <a16:creationId xmlns:a16="http://schemas.microsoft.com/office/drawing/2014/main" id="{4D8CC5AF-9E05-475C-F2B5-1DB96D6FC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5144" y="592939"/>
            <a:ext cx="2786221" cy="603742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拾壹 基督是賜安息者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負主軛接受父旨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跟主學心得安息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拾貳 基督是更大約拿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基督的死與復活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世代最大的神跡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拾叁 基督是餅和碎渣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桌餅是兒女食物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碎渣使外人有分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拾肆 基督有宇宙權柄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復活之時得權柄</a:t>
            </a: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差遣之時用權柄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拾伍 馬太福音的基督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標楷體" panose="03000509000000000000" pitchFamily="65" charset="-120"/>
            </a:endParaRP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一 包羅萬有的啟示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標楷體" panose="03000509000000000000" pitchFamily="65" charset="-120"/>
            </a:endParaRPr>
          </a:p>
          <a:p>
            <a:pPr marL="0" marR="0" lvl="0" indent="174625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標楷體" panose="03000509000000000000" pitchFamily="65" charset="-120"/>
              </a:rPr>
              <a:t>二 主觀深入的經歷</a:t>
            </a:r>
          </a:p>
          <a:p>
            <a:pPr marL="0" marR="0" lvl="0" indent="534988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標楷體" panose="03000509000000000000" pitchFamily="65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106098E-7649-4B32-DEAA-DB1EB460E3C8}"/>
              </a:ext>
            </a:extLst>
          </p:cNvPr>
          <p:cNvSpPr txBox="1"/>
          <p:nvPr/>
        </p:nvSpPr>
        <p:spPr>
          <a:xfrm>
            <a:off x="3564097" y="717966"/>
            <a:ext cx="408563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身位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3ED163E-5BE0-0D43-EA74-72888005DE52}"/>
              </a:ext>
            </a:extLst>
          </p:cNvPr>
          <p:cNvSpPr txBox="1"/>
          <p:nvPr/>
        </p:nvSpPr>
        <p:spPr>
          <a:xfrm>
            <a:off x="3564097" y="4080494"/>
            <a:ext cx="408563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盡職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86F74B6-009D-15B3-326C-136A70549139}"/>
              </a:ext>
            </a:extLst>
          </p:cNvPr>
          <p:cNvSpPr txBox="1"/>
          <p:nvPr/>
        </p:nvSpPr>
        <p:spPr>
          <a:xfrm>
            <a:off x="9034754" y="1810707"/>
            <a:ext cx="408563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超越</a:t>
            </a:r>
          </a:p>
        </p:txBody>
      </p:sp>
      <p:sp>
        <p:nvSpPr>
          <p:cNvPr id="12" name="箭號: 向下 11">
            <a:extLst>
              <a:ext uri="{FF2B5EF4-FFF2-40B4-BE49-F238E27FC236}">
                <a16:creationId xmlns:a16="http://schemas.microsoft.com/office/drawing/2014/main" id="{CE49861B-9AAA-8BE7-24B7-D3D4A21C048F}"/>
              </a:ext>
            </a:extLst>
          </p:cNvPr>
          <p:cNvSpPr/>
          <p:nvPr/>
        </p:nvSpPr>
        <p:spPr bwMode="auto">
          <a:xfrm>
            <a:off x="3647570" y="1411168"/>
            <a:ext cx="244451" cy="3178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  <p:sp>
        <p:nvSpPr>
          <p:cNvPr id="13" name="箭號: 向下 12">
            <a:extLst>
              <a:ext uri="{FF2B5EF4-FFF2-40B4-BE49-F238E27FC236}">
                <a16:creationId xmlns:a16="http://schemas.microsoft.com/office/drawing/2014/main" id="{B9652E87-841C-F34D-7099-B664D5A06B4E}"/>
              </a:ext>
            </a:extLst>
          </p:cNvPr>
          <p:cNvSpPr/>
          <p:nvPr/>
        </p:nvSpPr>
        <p:spPr bwMode="auto">
          <a:xfrm>
            <a:off x="3634648" y="4756009"/>
            <a:ext cx="244451" cy="3178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  <p:sp>
        <p:nvSpPr>
          <p:cNvPr id="14" name="箭號: 向下 13">
            <a:extLst>
              <a:ext uri="{FF2B5EF4-FFF2-40B4-BE49-F238E27FC236}">
                <a16:creationId xmlns:a16="http://schemas.microsoft.com/office/drawing/2014/main" id="{743B487F-698B-BF67-56CE-237A71AF8C17}"/>
              </a:ext>
            </a:extLst>
          </p:cNvPr>
          <p:cNvSpPr/>
          <p:nvPr/>
        </p:nvSpPr>
        <p:spPr bwMode="auto">
          <a:xfrm>
            <a:off x="9131197" y="2506078"/>
            <a:ext cx="244451" cy="317856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DE155728-8D94-883E-B249-E5B6E02B62D9}"/>
              </a:ext>
            </a:extLst>
          </p:cNvPr>
          <p:cNvSpPr txBox="1"/>
          <p:nvPr/>
        </p:nvSpPr>
        <p:spPr>
          <a:xfrm>
            <a:off x="9034754" y="5261285"/>
            <a:ext cx="408563" cy="646331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總結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4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464160" y="1077805"/>
            <a:ext cx="7263679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第八篇信息要點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信徒需賞識馬太福音的基督，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祂的身位是神聖與屬人的，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祂的盡職是貼切且超越的，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為此要對基督有主觀的經歷。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42437" y="806952"/>
            <a:ext cx="8167254" cy="5019857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089684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84455" y="-8484"/>
            <a:ext cx="9758045" cy="866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08380" indent="-1008380" algn="just" fontAlgn="auto">
              <a:lnSpc>
                <a:spcPts val="2500"/>
              </a:lnSpc>
              <a:spcBef>
                <a:spcPts val="1200"/>
              </a:spcBef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第九篇 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柱子和發光之體</a:t>
            </a:r>
          </a:p>
          <a:p>
            <a:pPr marL="1008380" indent="-1008380" algn="just" fontAlgn="auto">
              <a:lnSpc>
                <a:spcPts val="2500"/>
              </a:lnSpc>
              <a:spcBef>
                <a:spcPts val="1200"/>
              </a:spcBef>
              <a:buNone/>
            </a:pP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: 圓角 2"/>
          <p:cNvSpPr>
            <a:spLocks noChangeArrowheads="1"/>
          </p:cNvSpPr>
          <p:nvPr/>
        </p:nvSpPr>
        <p:spPr bwMode="auto">
          <a:xfrm>
            <a:off x="220980" y="743763"/>
            <a:ext cx="3409950" cy="5447518"/>
          </a:xfrm>
          <a:prstGeom prst="roundRect">
            <a:avLst>
              <a:gd name="adj" fmla="val 7035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61373" y="792021"/>
            <a:ext cx="3329163" cy="5462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3:7	</a:t>
            </a:r>
            <a:r>
              <a:rPr lang="zh-CN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你要寫信給在非拉鐵非的召會的使者，說</a:t>
            </a:r>
            <a:r>
              <a:rPr lang="en-US" altLang="zh-CN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3:8	…</a:t>
            </a:r>
            <a:r>
              <a:rPr lang="zh-CN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因為你稍微有一點能力，也曾遵守我的話，沒有否認我的名。</a:t>
            </a:r>
          </a:p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3:11	</a:t>
            </a:r>
            <a:r>
              <a:rPr lang="zh-CN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我必快來，你要持守你所有的，免得有人奪去你的冠冕。</a:t>
            </a:r>
          </a:p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3:12	</a:t>
            </a:r>
            <a:r>
              <a:rPr lang="zh-CN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得勝的，我要叫他在我神殿中作柱子，他也絕不再從那裡出去；我又要將我神的名，和我神城的名，並我的新名，都寫在他上面。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腓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2:14</a:t>
            </a:r>
            <a:r>
              <a:rPr lang="en-US" altLang="zh-CN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凡所行的，都不要發怨言，起爭論，</a:t>
            </a:r>
          </a:p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腓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2:15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en-US" altLang="zh-CN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…</a:t>
            </a:r>
            <a:r>
              <a:rPr lang="zh-CN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作神無瑕疵的兒女；你們在其中好像發光之體顯在世界裡，</a:t>
            </a:r>
          </a:p>
          <a:p>
            <a:pPr indent="0" algn="just" fontAlgn="auto" latinLnBrk="0">
              <a:lnSpc>
                <a:spcPts val="2200"/>
              </a:lnSpc>
              <a:spcBef>
                <a:spcPts val="500"/>
              </a:spcBef>
              <a:buClrTx/>
              <a:buSzTx/>
              <a:buNone/>
            </a:pP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Rectangle 144"/>
          <p:cNvSpPr>
            <a:spLocks noChangeArrowheads="1"/>
          </p:cNvSpPr>
          <p:nvPr/>
        </p:nvSpPr>
        <p:spPr bwMode="auto">
          <a:xfrm>
            <a:off x="3805238" y="701217"/>
            <a:ext cx="2652171" cy="54475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 非拉鐵非的柱子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真理構成的柱子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 持守職事的柱子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書寫那靈的職事</a:t>
            </a:r>
          </a:p>
          <a:p>
            <a:pPr indent="360363" algn="ctr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達啟示高峰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主觀稱義的職事</a:t>
            </a:r>
          </a:p>
          <a:p>
            <a:pPr indent="360363" algn="ctr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過神人生活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與神和好的職事</a:t>
            </a:r>
          </a:p>
          <a:p>
            <a:pPr indent="360363" algn="ctr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按著神牧養</a:t>
            </a:r>
            <a:r>
              <a:rPr lang="en-US" altLang="zh-TW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成全為柱子的路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啟示高峰上得勝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柱子持守主的話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柱子立在神殿中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柱子被寫上新名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TW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6387930" y="1056606"/>
            <a:ext cx="2756927" cy="32930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17462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四 神人生活上得勝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竭盡所能為神作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遵守寶愛神的話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沒有否認主的名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R="0" lvl="0" indent="17462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五 照神牧養上得勝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恢復對耶穌的愛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凡事讓主居首位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在愛裡彼此相愛</a:t>
            </a:r>
          </a:p>
          <a:p>
            <a:pPr marR="0" lvl="0" indent="17462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六 詩二三篇的牧養</a:t>
            </a: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0" name="Rectangle 144"/>
          <p:cNvSpPr>
            <a:spLocks noChangeArrowheads="1"/>
          </p:cNvSpPr>
          <p:nvPr/>
        </p:nvSpPr>
        <p:spPr bwMode="auto">
          <a:xfrm>
            <a:off x="9214409" y="687882"/>
            <a:ext cx="2756927" cy="54282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 照耀的發光之體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 將生命的話表明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 照裡面運行的神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 顯在世界的光體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 復活大能的釋放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艱難中將神照耀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得著加力的秘訣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 不能照耀的原因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因不滿足而發怨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因有疑惑而爭論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蒙拯救脫離理由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攻倒心思的營壘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一切都是出於神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六 脫離怨爭活基督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-09</a:t>
            </a:r>
          </a:p>
        </p:txBody>
      </p:sp>
      <p:sp>
        <p:nvSpPr>
          <p:cNvPr id="4" name="文本框 16">
            <a:extLst>
              <a:ext uri="{FF2B5EF4-FFF2-40B4-BE49-F238E27FC236}">
                <a16:creationId xmlns:a16="http://schemas.microsoft.com/office/drawing/2014/main" id="{E548B0C8-82D1-6DF3-A4DC-946B79BCFA82}"/>
              </a:ext>
            </a:extLst>
          </p:cNvPr>
          <p:cNvSpPr txBox="1"/>
          <p:nvPr/>
        </p:nvSpPr>
        <p:spPr>
          <a:xfrm>
            <a:off x="635" y="6442075"/>
            <a:ext cx="12192000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 anchor="t">
            <a:spAutoFit/>
          </a:bodyPr>
          <a:lstStyle/>
          <a:p>
            <a:pPr lvl="0" algn="r">
              <a:defRPr/>
            </a:pPr>
            <a:r>
              <a:rPr lang="zh-TW" altLang="en-US" sz="2000" b="1" dirty="0">
                <a:solidFill>
                  <a:srgbClr val="FFFFFF"/>
                </a:solidFill>
                <a:latin typeface="Microsoft YaHei" panose="020B0503020204020204" charset="-122"/>
                <a:ea typeface="Microsoft YaHei" panose="020B0503020204020204" charset="-122"/>
              </a:rPr>
              <a:t>信徒要被成全為神殿的柱子，就需持守這職事成為得勝者；並要脫離怨言與爭論，就能成為照耀的發光之體。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464160" y="887457"/>
            <a:ext cx="7263679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第九篇信息要點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信徒要被成全為神殿的柱子，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就需持守這職事成為得勝者；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並要脫離怨言與爭論，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就能成為照耀的發光之體。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32709" y="602672"/>
            <a:ext cx="8115963" cy="5097738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16459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D4FEE284-DA5C-9C5B-508B-2A68818F55DF}"/>
              </a:ext>
            </a:extLst>
          </p:cNvPr>
          <p:cNvSpPr txBox="1"/>
          <p:nvPr/>
        </p:nvSpPr>
        <p:spPr>
          <a:xfrm>
            <a:off x="1845014" y="751344"/>
            <a:ext cx="8871624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TW" altLang="en-US" sz="36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非拉鐵非的路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就是詩篇二十三篇所啟示之神永遠經綸的路，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也就是基督在祂天上的職事裡牧養召會的路，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為要在祂神聖的三一裡，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將祂自己分賜到我們裡面，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使我們過神人的生活，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spcBef>
                <a:spcPts val="1800"/>
              </a:spcBef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以達到神聖啟示的最高峰。</a:t>
            </a:r>
          </a:p>
        </p:txBody>
      </p:sp>
    </p:spTree>
    <p:extLst>
      <p:ext uri="{BB962C8B-B14F-4D97-AF65-F5344CB8AC3E}">
        <p14:creationId xmlns:p14="http://schemas.microsoft.com/office/powerpoint/2010/main" val="31784488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/>
          <p:cNvSpPr txBox="1"/>
          <p:nvPr/>
        </p:nvSpPr>
        <p:spPr>
          <a:xfrm>
            <a:off x="4035669" y="2372170"/>
            <a:ext cx="7987030" cy="43243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00380" marR="0" lvl="0" indent="-500380" algn="l" defTabSz="914400" rtl="0" eaLnBrk="1" fontAlgn="auto" latinLnBrk="0" hangingPunct="1">
              <a:lnSpc>
                <a:spcPts val="318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1	耶和華是我的牧者；我必不至缺乏。</a:t>
            </a:r>
          </a:p>
          <a:p>
            <a:pPr marL="500380" marR="0" lvl="0" indent="-50038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2	祂使我躺臥在青草地上，領我在可安歇的水邊。</a:t>
            </a:r>
          </a:p>
          <a:p>
            <a:pPr marL="500380" marR="0" lvl="0" indent="-50038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3	祂使我的魂甦醒，為自己的名引導我走義路。</a:t>
            </a:r>
          </a:p>
          <a:p>
            <a:pPr marL="500380" marR="0" lvl="0" indent="-50038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4	我雖然行過死蔭的幽谷，也不怕遭害，因為你與我同在；你的杖，你的竿，都安慰我。</a:t>
            </a:r>
          </a:p>
          <a:p>
            <a:pPr marL="500380" marR="0" lvl="0" indent="-50038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5	在我敵人面前，你為我擺設筵席；你用油膏了我的頭，使我的福杯滿溢。</a:t>
            </a:r>
          </a:p>
          <a:p>
            <a:pPr marL="500380" marR="0" lvl="0" indent="-500380" algn="l" defTabSz="914400" rtl="0" eaLnBrk="1" fontAlgn="auto" latinLnBrk="0" hangingPunct="1">
              <a:lnSpc>
                <a:spcPts val="3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6	我一生一世必有恩惠慈愛隨著我，我且要住在耶和華的殿中，直到永遠。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785739" y="2925296"/>
            <a:ext cx="141577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使靈重生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785739" y="3484200"/>
            <a:ext cx="141577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使魂復甦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785739" y="4119226"/>
            <a:ext cx="141577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使體得贖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785739" y="5004952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國度饗宴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85739" y="5802033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享受三一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785739" y="2371066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神成肉體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410704" y="2371066"/>
            <a:ext cx="141577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全備的靈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2410704" y="2925296"/>
            <a:ext cx="141577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活糧滋養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2410704" y="3484200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更新變化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2410704" y="4119226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訓練成全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2410704" y="5004952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生命作王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2410704" y="5802033"/>
            <a:ext cx="1402080" cy="48323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  <a:sym typeface="+mn-ea"/>
              </a:rPr>
              <a:t>聖城永居</a:t>
            </a:r>
          </a:p>
        </p:txBody>
      </p:sp>
      <p:pic>
        <p:nvPicPr>
          <p:cNvPr id="53" name="圖片 52">
            <a:extLst>
              <a:ext uri="{FF2B5EF4-FFF2-40B4-BE49-F238E27FC236}">
                <a16:creationId xmlns:a16="http://schemas.microsoft.com/office/drawing/2014/main" id="{9E316063-F9D3-78A7-05EB-1B7F1067B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39" y="267463"/>
            <a:ext cx="10864014" cy="2145978"/>
          </a:xfrm>
          <a:prstGeom prst="rect">
            <a:avLst/>
          </a:prstGeom>
        </p:spPr>
      </p:pic>
      <p:sp>
        <p:nvSpPr>
          <p:cNvPr id="55" name="文字方塊 54">
            <a:extLst>
              <a:ext uri="{FF2B5EF4-FFF2-40B4-BE49-F238E27FC236}">
                <a16:creationId xmlns:a16="http://schemas.microsoft.com/office/drawing/2014/main" id="{BCC6BC8E-E113-BA67-38DC-3FD52CB40EE4}"/>
              </a:ext>
            </a:extLst>
          </p:cNvPr>
          <p:cNvSpPr txBox="1"/>
          <p:nvPr/>
        </p:nvSpPr>
        <p:spPr>
          <a:xfrm>
            <a:off x="865182" y="-31981"/>
            <a:ext cx="53696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</a:rPr>
              <a:t>詩篇二十三篇所啟示之牧養</a:t>
            </a:r>
            <a:r>
              <a:rPr lang="zh-TW" altLang="en-US" sz="2800" b="1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的路</a:t>
            </a:r>
            <a:endParaRPr lang="zh-TW" altLang="en-US" sz="14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56" name="文字方塊 55">
            <a:extLst>
              <a:ext uri="{FF2B5EF4-FFF2-40B4-BE49-F238E27FC236}">
                <a16:creationId xmlns:a16="http://schemas.microsoft.com/office/drawing/2014/main" id="{9F5A0263-0D39-5333-5548-2178C8E90C48}"/>
              </a:ext>
            </a:extLst>
          </p:cNvPr>
          <p:cNvSpPr txBox="1"/>
          <p:nvPr/>
        </p:nvSpPr>
        <p:spPr>
          <a:xfrm>
            <a:off x="0" y="0"/>
            <a:ext cx="819947" cy="40011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專題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3" grpId="0" bldLvl="0" animBg="1"/>
      <p:bldP spid="4" grpId="0" bldLvl="0" animBg="1"/>
      <p:bldP spid="6" grpId="0" bldLvl="0" animBg="1"/>
      <p:bldP spid="7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-1" y="-49003"/>
            <a:ext cx="7811311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indent="-1082675" algn="just">
              <a:lnSpc>
                <a:spcPts val="2900"/>
              </a:lnSpc>
              <a:spcBef>
                <a:spcPts val="1800"/>
              </a:spcBef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第十篇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　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模成基督的死與達到傑出的復活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6" name="矩形: 圓角 2"/>
          <p:cNvSpPr>
            <a:spLocks noChangeArrowheads="1"/>
          </p:cNvSpPr>
          <p:nvPr/>
        </p:nvSpPr>
        <p:spPr bwMode="auto">
          <a:xfrm>
            <a:off x="241666" y="647826"/>
            <a:ext cx="3409950" cy="5602605"/>
          </a:xfrm>
          <a:prstGeom prst="roundRect">
            <a:avLst>
              <a:gd name="adj" fmla="val 6909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1"/>
          <p:cNvSpPr txBox="1">
            <a:spLocks noChangeArrowheads="1"/>
          </p:cNvSpPr>
          <p:nvPr/>
        </p:nvSpPr>
        <p:spPr bwMode="auto">
          <a:xfrm>
            <a:off x="216292" y="715079"/>
            <a:ext cx="3408680" cy="567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腓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3:10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使我認識基督、並祂復活的大能、以及同祂受苦的交通，模成祂的死，</a:t>
            </a: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腓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3:11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或者我可以達到那從死人中傑出的復活。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腓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1:20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這是照著我所專切期待並盼望的，就是沒有一事會叫我羞愧，只要凡事放膽，無論是生，是死，總叫基督在我身體上，現今也照常顯大，</a:t>
            </a: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腓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1:21</a:t>
            </a: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因為在我，活著就是基督，</a:t>
            </a: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約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11:25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耶穌對她說，我是復活，我是生命；信入我的人，雖然死了，也必復活；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弗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1:20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就是祂在基督身上所運行的，使祂從死人中復活，叫祂在諸天界裡，坐在自己的右邊，</a:t>
            </a: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3826605" y="629285"/>
            <a:ext cx="2655570" cy="508844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壹 渴望模成祂的死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認識基督的結果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經歷基督的基礎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經歷天然的治死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主在地上的了結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主的生命能湧流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主在新造的生活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經歷基督的模型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已被擺在此模型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人的生命被治死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神的生命就釋放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4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天然舊人已釘死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5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模成基督的形狀</a:t>
            </a:r>
          </a:p>
          <a:p>
            <a:pPr indent="360363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6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基督復活的大能</a:t>
            </a:r>
          </a:p>
        </p:txBody>
      </p:sp>
      <p:sp>
        <p:nvSpPr>
          <p:cNvPr id="3" name="Rectangle 144"/>
          <p:cNvSpPr>
            <a:spLocks noChangeArrowheads="1"/>
          </p:cNvSpPr>
          <p:nvPr/>
        </p:nvSpPr>
        <p:spPr bwMode="auto">
          <a:xfrm>
            <a:off x="9333420" y="957644"/>
            <a:ext cx="2655570" cy="506920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全人已逐漸復活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靈魂體漸次復活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生活是復活過程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釘十字架的生活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4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從舊到新的過程</a:t>
            </a:r>
          </a:p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脫舊更新的復活</a:t>
            </a:r>
          </a:p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 保羅傑出的復活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保羅將基督活出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基督是傑出復活</a:t>
            </a:r>
          </a:p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六 要追求特殊的分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奔跑得勝的賽程</a:t>
            </a:r>
          </a:p>
          <a:p>
            <a:pPr indent="174625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竭力的向前追趕</a:t>
            </a:r>
          </a:p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七 主恢復唯一的路</a:t>
            </a:r>
          </a:p>
          <a:p>
            <a:pPr indent="328295" eaLnBrk="1" fontAlgn="auto" hangingPunct="1">
              <a:lnSpc>
                <a:spcPts val="26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CN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6418979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 algn="r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保羅因認識基督為至寶，就渴望經歷模成基督的死，並達到死人中傑出的復活，這應成為信徒的渴望與目標。</a:t>
            </a:r>
            <a:endParaRPr lang="en-US" altLang="zh-TW" sz="2000" b="1" dirty="0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0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22E8BF9D-474D-801B-3EBD-829BF40E72CD}"/>
              </a:ext>
            </a:extLst>
          </p:cNvPr>
          <p:cNvSpPr txBox="1"/>
          <p:nvPr/>
        </p:nvSpPr>
        <p:spPr>
          <a:xfrm>
            <a:off x="6482175" y="957644"/>
            <a:ext cx="2836923" cy="5088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indent="174625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五 經歷基督的成就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釋放分賜與繁增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使父神得著榮耀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吸引人歸向基督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4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魂生命得蒙拯救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5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勝過世界與撒但</a:t>
            </a: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R="0" lvl="0" indent="174625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lang="en-US" altLang="zh-TW"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貳 達到傑出的復活</a:t>
            </a:r>
          </a:p>
          <a:p>
            <a:pPr marR="0" lvl="0" indent="17462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 卓越特殊的復活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信徒死後皆復活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傑出復活是賞賜</a:t>
            </a:r>
          </a:p>
          <a:p>
            <a:pPr marR="0" lvl="0" indent="360363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信徒生活的目標</a:t>
            </a:r>
          </a:p>
          <a:p>
            <a:pPr marR="0" lvl="0" indent="174625" algn="l" defTabSz="9144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奔跑賽程得獎賞</a:t>
            </a:r>
          </a:p>
          <a:p>
            <a:pPr marR="0" lvl="0" indent="174625" algn="l" defTabSz="914400" rtl="0" eaLnBrk="1" fontAlgn="auto" latinLnBrk="0" hangingPunct="1">
              <a:lnSpc>
                <a:spcPts val="2800"/>
              </a:lnSpc>
              <a:spcAft>
                <a:spcPts val="0"/>
              </a:spcAft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kumimoji="0" lang="zh-TW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512799" y="1099622"/>
            <a:ext cx="701058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第十篇信息要點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保羅因認識基督為至寶，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就渴望經歷模成基督的死，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並達到死人中傑出的復活，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這應成為信徒的渴望與目標。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884071" y="777770"/>
            <a:ext cx="8068541" cy="5121854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04723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9" name="Picture 19" descr="ANd9GcRTbilA-rC-EzQf22meOQqztcM_26VBA7AgJITnep3Kt4EZ1dO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1"/>
          <a:stretch>
            <a:fillRect/>
          </a:stretch>
        </p:blipFill>
        <p:spPr>
          <a:xfrm rot="-649468">
            <a:off x="1025280" y="5197898"/>
            <a:ext cx="1333945" cy="14526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386" name="Text Box 2"/>
          <p:cNvSpPr txBox="1"/>
          <p:nvPr>
            <p:custDataLst>
              <p:tags r:id="rId3"/>
            </p:custDataLst>
          </p:nvPr>
        </p:nvSpPr>
        <p:spPr>
          <a:xfrm>
            <a:off x="2142808" y="2997200"/>
            <a:ext cx="503237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赦罪</a:t>
            </a:r>
          </a:p>
        </p:txBody>
      </p:sp>
      <p:sp>
        <p:nvSpPr>
          <p:cNvPr id="16387" name="Text Box 3"/>
          <p:cNvSpPr txBox="1"/>
          <p:nvPr>
            <p:custDataLst>
              <p:tags r:id="rId4"/>
            </p:custDataLst>
          </p:nvPr>
        </p:nvSpPr>
        <p:spPr>
          <a:xfrm>
            <a:off x="2719070" y="2997200"/>
            <a:ext cx="503238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洗淨</a:t>
            </a:r>
          </a:p>
        </p:txBody>
      </p:sp>
      <p:sp>
        <p:nvSpPr>
          <p:cNvPr id="16388" name="Text Box 4"/>
          <p:cNvSpPr txBox="1"/>
          <p:nvPr>
            <p:custDataLst>
              <p:tags r:id="rId5"/>
            </p:custDataLst>
          </p:nvPr>
        </p:nvSpPr>
        <p:spPr>
          <a:xfrm>
            <a:off x="3295333" y="2997200"/>
            <a:ext cx="503237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稱義</a:t>
            </a:r>
          </a:p>
        </p:txBody>
      </p:sp>
      <p:sp>
        <p:nvSpPr>
          <p:cNvPr id="16389" name="Text Box 5"/>
          <p:cNvSpPr txBox="1"/>
          <p:nvPr>
            <p:custDataLst>
              <p:tags r:id="rId6"/>
            </p:custDataLst>
          </p:nvPr>
        </p:nvSpPr>
        <p:spPr>
          <a:xfrm>
            <a:off x="3870008" y="2997200"/>
            <a:ext cx="503237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聖別</a:t>
            </a:r>
          </a:p>
        </p:txBody>
      </p:sp>
      <p:sp>
        <p:nvSpPr>
          <p:cNvPr id="16390" name="Text Box 6"/>
          <p:cNvSpPr txBox="1"/>
          <p:nvPr>
            <p:custDataLst>
              <p:tags r:id="rId7"/>
            </p:custDataLst>
          </p:nvPr>
        </p:nvSpPr>
        <p:spPr>
          <a:xfrm>
            <a:off x="4446270" y="2997200"/>
            <a:ext cx="504825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和好</a:t>
            </a:r>
          </a:p>
        </p:txBody>
      </p:sp>
      <p:sp>
        <p:nvSpPr>
          <p:cNvPr id="16391" name="Text Box 7"/>
          <p:cNvSpPr txBox="1"/>
          <p:nvPr>
            <p:custDataLst>
              <p:tags r:id="rId8"/>
            </p:custDataLst>
          </p:nvPr>
        </p:nvSpPr>
        <p:spPr>
          <a:xfrm>
            <a:off x="5238750" y="2997200"/>
            <a:ext cx="503238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重生</a:t>
            </a:r>
          </a:p>
        </p:txBody>
      </p:sp>
      <p:sp>
        <p:nvSpPr>
          <p:cNvPr id="16392" name="Text Box 8"/>
          <p:cNvSpPr txBox="1"/>
          <p:nvPr>
            <p:custDataLst>
              <p:tags r:id="rId9"/>
            </p:custDataLst>
          </p:nvPr>
        </p:nvSpPr>
        <p:spPr>
          <a:xfrm>
            <a:off x="6389688" y="3001963"/>
            <a:ext cx="503237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聖化</a:t>
            </a:r>
          </a:p>
        </p:txBody>
      </p:sp>
      <p:sp>
        <p:nvSpPr>
          <p:cNvPr id="16393" name="Text Box 9"/>
          <p:cNvSpPr txBox="1"/>
          <p:nvPr>
            <p:custDataLst>
              <p:tags r:id="rId10"/>
            </p:custDataLst>
          </p:nvPr>
        </p:nvSpPr>
        <p:spPr>
          <a:xfrm>
            <a:off x="6967538" y="2997200"/>
            <a:ext cx="503237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更新</a:t>
            </a:r>
          </a:p>
        </p:txBody>
      </p:sp>
      <p:sp>
        <p:nvSpPr>
          <p:cNvPr id="16394" name="Text Box 10"/>
          <p:cNvSpPr txBox="1"/>
          <p:nvPr>
            <p:custDataLst>
              <p:tags r:id="rId11"/>
            </p:custDataLst>
          </p:nvPr>
        </p:nvSpPr>
        <p:spPr>
          <a:xfrm>
            <a:off x="7543800" y="2997200"/>
            <a:ext cx="504825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變化</a:t>
            </a:r>
          </a:p>
        </p:txBody>
      </p:sp>
      <p:sp>
        <p:nvSpPr>
          <p:cNvPr id="16395" name="Text Box 11"/>
          <p:cNvSpPr txBox="1"/>
          <p:nvPr>
            <p:custDataLst>
              <p:tags r:id="rId12"/>
            </p:custDataLst>
          </p:nvPr>
        </p:nvSpPr>
        <p:spPr>
          <a:xfrm>
            <a:off x="8694738" y="2997200"/>
            <a:ext cx="504825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模成</a:t>
            </a:r>
          </a:p>
        </p:txBody>
      </p:sp>
      <p:sp>
        <p:nvSpPr>
          <p:cNvPr id="16396" name="Text Box 12"/>
          <p:cNvSpPr txBox="1"/>
          <p:nvPr>
            <p:custDataLst>
              <p:tags r:id="rId13"/>
            </p:custDataLst>
          </p:nvPr>
        </p:nvSpPr>
        <p:spPr>
          <a:xfrm>
            <a:off x="9271000" y="2997200"/>
            <a:ext cx="504825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得榮</a:t>
            </a:r>
          </a:p>
        </p:txBody>
      </p:sp>
      <p:sp>
        <p:nvSpPr>
          <p:cNvPr id="61453" name="Text Box 13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2646045" y="2276475"/>
            <a:ext cx="17986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法理的救贖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607175" y="2276475"/>
            <a:ext cx="172878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生機的拯救</a:t>
            </a:r>
          </a:p>
        </p:txBody>
      </p:sp>
      <p:sp>
        <p:nvSpPr>
          <p:cNvPr id="16399" name="Text Box 15"/>
          <p:cNvSpPr txBox="1"/>
          <p:nvPr>
            <p:custDataLst>
              <p:tags r:id="rId16"/>
            </p:custDataLst>
          </p:nvPr>
        </p:nvSpPr>
        <p:spPr>
          <a:xfrm>
            <a:off x="5815013" y="2997200"/>
            <a:ext cx="503237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餧養</a:t>
            </a:r>
          </a:p>
        </p:txBody>
      </p:sp>
      <p:sp>
        <p:nvSpPr>
          <p:cNvPr id="16400" name="Text Box 16"/>
          <p:cNvSpPr txBox="1"/>
          <p:nvPr>
            <p:custDataLst>
              <p:tags r:id="rId17"/>
            </p:custDataLst>
          </p:nvPr>
        </p:nvSpPr>
        <p:spPr>
          <a:xfrm>
            <a:off x="8118475" y="2997200"/>
            <a:ext cx="503238" cy="829945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建造</a:t>
            </a:r>
          </a:p>
        </p:txBody>
      </p:sp>
      <p:sp>
        <p:nvSpPr>
          <p:cNvPr id="61457" name="AutoShape 17"/>
          <p:cNvSpPr/>
          <p:nvPr>
            <p:custDataLst>
              <p:tags r:id="rId18"/>
            </p:custDataLst>
          </p:nvPr>
        </p:nvSpPr>
        <p:spPr bwMode="auto">
          <a:xfrm rot="5400000">
            <a:off x="3473133" y="1466850"/>
            <a:ext cx="144463" cy="2735263"/>
          </a:xfrm>
          <a:prstGeom prst="leftBracket">
            <a:avLst>
              <a:gd name="adj" fmla="val 157783"/>
            </a:avLst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</p:txBody>
      </p:sp>
      <p:sp>
        <p:nvSpPr>
          <p:cNvPr id="61458" name="AutoShape 18"/>
          <p:cNvSpPr/>
          <p:nvPr>
            <p:custDataLst>
              <p:tags r:id="rId19"/>
            </p:custDataLst>
          </p:nvPr>
        </p:nvSpPr>
        <p:spPr bwMode="auto">
          <a:xfrm rot="5400000">
            <a:off x="7435056" y="584994"/>
            <a:ext cx="144463" cy="4537075"/>
          </a:xfrm>
          <a:prstGeom prst="leftBracket">
            <a:avLst>
              <a:gd name="adj" fmla="val 261721"/>
            </a:avLst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</p:txBody>
      </p:sp>
      <p:sp>
        <p:nvSpPr>
          <p:cNvPr id="61470" name="Text Box 30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238750" y="4005263"/>
            <a:ext cx="503238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生機的起始</a:t>
            </a:r>
          </a:p>
        </p:txBody>
      </p:sp>
      <p:sp>
        <p:nvSpPr>
          <p:cNvPr id="61471" name="Text Box 31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6389688" y="4010025"/>
            <a:ext cx="503238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神性的構成</a:t>
            </a:r>
          </a:p>
        </p:txBody>
      </p:sp>
      <p:sp>
        <p:nvSpPr>
          <p:cNvPr id="61472" name="Text Box 32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6965950" y="4005263"/>
            <a:ext cx="503238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新造的過程</a:t>
            </a:r>
          </a:p>
        </p:txBody>
      </p:sp>
      <p:sp>
        <p:nvSpPr>
          <p:cNvPr id="61473" name="Text Box 33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7543800" y="4005263"/>
            <a:ext cx="504825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生命的代謝</a:t>
            </a:r>
          </a:p>
        </p:txBody>
      </p:sp>
      <p:sp>
        <p:nvSpPr>
          <p:cNvPr id="61474" name="Text Box 34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8694738" y="4005263"/>
            <a:ext cx="504825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生命的成熟</a:t>
            </a:r>
          </a:p>
        </p:txBody>
      </p:sp>
      <p:sp>
        <p:nvSpPr>
          <p:cNvPr id="61475" name="Text Box 35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>
            <a:off x="9271000" y="4005263"/>
            <a:ext cx="504825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完滿的彰顯</a:t>
            </a:r>
          </a:p>
        </p:txBody>
      </p:sp>
      <p:sp>
        <p:nvSpPr>
          <p:cNvPr id="61476" name="Text Box 36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5815013" y="4005263"/>
            <a:ext cx="503238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生命的滋養</a:t>
            </a:r>
          </a:p>
        </p:txBody>
      </p:sp>
      <p:sp>
        <p:nvSpPr>
          <p:cNvPr id="61477" name="Text Box 37"/>
          <p:cNvSpPr txBox="1"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8116888" y="4010025"/>
            <a:ext cx="503238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生命的聯結</a:t>
            </a:r>
          </a:p>
        </p:txBody>
      </p:sp>
      <p:sp>
        <p:nvSpPr>
          <p:cNvPr id="16412" name="Text Box 38"/>
          <p:cNvSpPr txBox="1"/>
          <p:nvPr>
            <p:custDataLst>
              <p:tags r:id="rId28"/>
            </p:custDataLst>
          </p:nvPr>
        </p:nvSpPr>
        <p:spPr>
          <a:xfrm>
            <a:off x="10608684" y="251521"/>
            <a:ext cx="433387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千年國度</a:t>
            </a:r>
            <a:endParaRPr kumimoji="1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479" name="Freeform 39"/>
          <p:cNvSpPr/>
          <p:nvPr>
            <p:custDataLst>
              <p:tags r:id="rId29"/>
            </p:custDataLst>
          </p:nvPr>
        </p:nvSpPr>
        <p:spPr bwMode="auto">
          <a:xfrm>
            <a:off x="2074679" y="6278901"/>
            <a:ext cx="9133254" cy="525145"/>
          </a:xfrm>
          <a:custGeom>
            <a:avLst/>
            <a:gdLst>
              <a:gd name="T0" fmla="*/ 181 w 5035"/>
              <a:gd name="T1" fmla="*/ 0 h 273"/>
              <a:gd name="T2" fmla="*/ 0 w 5035"/>
              <a:gd name="T3" fmla="*/ 273 h 273"/>
              <a:gd name="T4" fmla="*/ 5035 w 5035"/>
              <a:gd name="T5" fmla="*/ 273 h 273"/>
              <a:gd name="T6" fmla="*/ 4763 w 5035"/>
              <a:gd name="T7" fmla="*/ 0 h 273"/>
              <a:gd name="T8" fmla="*/ 181 w 5035"/>
              <a:gd name="T9" fmla="*/ 0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35" h="273">
                <a:moveTo>
                  <a:pt x="181" y="0"/>
                </a:moveTo>
                <a:lnTo>
                  <a:pt x="0" y="273"/>
                </a:lnTo>
                <a:lnTo>
                  <a:pt x="5035" y="273"/>
                </a:lnTo>
                <a:lnTo>
                  <a:pt x="4763" y="0"/>
                </a:lnTo>
                <a:lnTo>
                  <a:pt x="181" y="0"/>
                </a:lnTo>
                <a:close/>
              </a:path>
            </a:pathLst>
          </a:custGeom>
          <a:solidFill>
            <a:srgbClr val="C00000"/>
          </a:solidFill>
          <a:ln w="9525" cap="flat" cmpd="sng">
            <a:solidFill>
              <a:srgbClr val="000000"/>
            </a:solidFill>
            <a:prstDash val="solid"/>
            <a:rou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</p:txBody>
      </p:sp>
      <p:grpSp>
        <p:nvGrpSpPr>
          <p:cNvPr id="61480" name="Group 40"/>
          <p:cNvGrpSpPr/>
          <p:nvPr/>
        </p:nvGrpSpPr>
        <p:grpSpPr>
          <a:xfrm>
            <a:off x="10449292" y="4437063"/>
            <a:ext cx="792162" cy="2420937"/>
            <a:chOff x="5058" y="2750"/>
            <a:chExt cx="499" cy="1570"/>
          </a:xfrm>
        </p:grpSpPr>
        <p:sp>
          <p:nvSpPr>
            <p:cNvPr id="61481" name="Line 41"/>
            <p:cNvSpPr>
              <a:spLocks noChangeShapeType="1"/>
            </p:cNvSpPr>
            <p:nvPr>
              <p:custDataLst>
                <p:tags r:id="rId65"/>
              </p:custDataLst>
            </p:nvPr>
          </p:nvSpPr>
          <p:spPr bwMode="auto">
            <a:xfrm flipV="1">
              <a:off x="5058" y="2795"/>
              <a:ext cx="0" cy="12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超研澤中特圓" pitchFamily="49" charset="-120"/>
                <a:ea typeface="超研澤中特圓" pitchFamily="49" charset="-120"/>
                <a:cs typeface="+mn-ea"/>
              </a:endParaRPr>
            </a:p>
          </p:txBody>
        </p:sp>
        <p:sp>
          <p:nvSpPr>
            <p:cNvPr id="61482" name="AutoShape 42"/>
            <p:cNvSpPr>
              <a:spLocks noChangeArrowheads="1"/>
            </p:cNvSpPr>
            <p:nvPr>
              <p:custDataLst>
                <p:tags r:id="rId66"/>
              </p:custDataLst>
            </p:nvPr>
          </p:nvSpPr>
          <p:spPr bwMode="auto">
            <a:xfrm>
              <a:off x="5058" y="2750"/>
              <a:ext cx="453" cy="413"/>
            </a:xfrm>
            <a:prstGeom prst="doubleWave">
              <a:avLst>
                <a:gd name="adj1" fmla="val 6500"/>
                <a:gd name="adj2" fmla="val 0"/>
              </a:avLst>
            </a:prstGeom>
            <a:solidFill>
              <a:srgbClr val="FFCCCC"/>
            </a:solidFill>
            <a:ln w="9525">
              <a:solidFill>
                <a:srgbClr val="0000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483" name="Line 43"/>
            <p:cNvSpPr>
              <a:spLocks noChangeShapeType="1"/>
            </p:cNvSpPr>
            <p:nvPr>
              <p:custDataLst>
                <p:tags r:id="rId67"/>
              </p:custDataLst>
            </p:nvPr>
          </p:nvSpPr>
          <p:spPr bwMode="auto">
            <a:xfrm>
              <a:off x="5511" y="2795"/>
              <a:ext cx="0" cy="15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超研澤中特圓" pitchFamily="49" charset="-120"/>
                <a:ea typeface="超研澤中特圓" pitchFamily="49" charset="-120"/>
                <a:cs typeface="+mn-ea"/>
              </a:endParaRPr>
            </a:p>
          </p:txBody>
        </p:sp>
        <p:sp>
          <p:nvSpPr>
            <p:cNvPr id="16449" name="Text Box 44"/>
            <p:cNvSpPr txBox="1"/>
            <p:nvPr>
              <p:custDataLst>
                <p:tags r:id="rId68"/>
              </p:custDataLst>
            </p:nvPr>
          </p:nvSpPr>
          <p:spPr>
            <a:xfrm>
              <a:off x="5058" y="2840"/>
              <a:ext cx="431" cy="23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3200" kern="1200">
                  <a:solidFill>
                    <a:srgbClr val="00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ea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800" kern="1200">
                  <a:solidFill>
                    <a:srgbClr val="00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ea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kumimoji="1" sz="2400" kern="1200">
                  <a:solidFill>
                    <a:srgbClr val="00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ea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kumimoji="1" sz="2000" kern="1200">
                  <a:solidFill>
                    <a:srgbClr val="00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 kern="1200">
                  <a:solidFill>
                    <a:srgbClr val="000000"/>
                  </a:solidFill>
                  <a:latin typeface="Arial" panose="020B0604020202020204" pitchFamily="34" charset="0"/>
                  <a:ea typeface="新細明體" panose="02020500000000000000" pitchFamily="18" charset="-120"/>
                  <a:cs typeface="+mn-ea"/>
                </a:defRPr>
              </a:lvl5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61485" name="Text Box 45"/>
            <p:cNvSpPr txBox="1">
              <a:spLocks noChangeArrowheads="1"/>
            </p:cNvSpPr>
            <p:nvPr>
              <p:custDataLst>
                <p:tags r:id="rId69"/>
              </p:custDataLst>
            </p:nvPr>
          </p:nvSpPr>
          <p:spPr bwMode="auto">
            <a:xfrm>
              <a:off x="5058" y="2840"/>
              <a:ext cx="499" cy="2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BE0E3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1pPr>
              <a:lvl2pPr marL="742950" indent="-285750">
                <a:spcBef>
                  <a:spcPct val="50000"/>
                </a:spcBef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2pPr>
              <a:lvl3pPr marL="1143000" indent="-228600">
                <a:spcBef>
                  <a:spcPct val="50000"/>
                </a:spcBef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3pPr>
              <a:lvl4pPr marL="1600200" indent="-228600">
                <a:spcBef>
                  <a:spcPct val="50000"/>
                </a:spcBef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4pPr>
              <a:lvl5pPr marL="2057400" indent="-228600">
                <a:spcBef>
                  <a:spcPct val="50000"/>
                </a:spcBef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kumimoji="1" sz="2400">
                  <a:solidFill>
                    <a:srgbClr val="000000"/>
                  </a:solidFill>
                  <a:latin typeface="超研澤中特圓" pitchFamily="49" charset="-120"/>
                  <a:ea typeface="超研澤中特圓" pitchFamily="49" charset="-12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ea"/>
                </a:rPr>
                <a:t>基督</a:t>
              </a:r>
            </a:p>
          </p:txBody>
        </p:sp>
      </p:grpSp>
      <p:sp>
        <p:nvSpPr>
          <p:cNvPr id="61486" name="Text Box 46"/>
          <p:cNvSpPr txBox="1"/>
          <p:nvPr>
            <p:custDataLst>
              <p:tags r:id="rId30"/>
            </p:custDataLst>
          </p:nvPr>
        </p:nvSpPr>
        <p:spPr>
          <a:xfrm>
            <a:off x="3840275" y="6314656"/>
            <a:ext cx="5359287" cy="460375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基督徒一生當跑的賽程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神完整的救恩</a:t>
            </a:r>
            <a:r>
              <a: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)</a:t>
            </a:r>
          </a:p>
        </p:txBody>
      </p:sp>
      <p:sp>
        <p:nvSpPr>
          <p:cNvPr id="61487" name="Text Box 47"/>
          <p:cNvSpPr txBox="1">
            <a:spLocks noChangeArrowheads="1"/>
          </p:cNvSpPr>
          <p:nvPr>
            <p:custDataLst>
              <p:tags r:id="rId31"/>
            </p:custDataLst>
          </p:nvPr>
        </p:nvSpPr>
        <p:spPr bwMode="auto">
          <a:xfrm>
            <a:off x="11177962" y="78105"/>
            <a:ext cx="431800" cy="193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1pPr>
            <a:lvl2pPr marL="742950" indent="-28575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2pPr>
            <a:lvl3pPr marL="11430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3pPr>
            <a:lvl4pPr marL="16002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4pPr>
            <a:lvl5pPr marL="20574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新耶路撒冷</a:t>
            </a:r>
          </a:p>
        </p:txBody>
      </p:sp>
      <p:sp>
        <p:nvSpPr>
          <p:cNvPr id="61488" name="Text Box 48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10566445" y="3390262"/>
            <a:ext cx="464820" cy="829945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1pPr>
            <a:lvl2pPr marL="742950" indent="-28575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2pPr>
            <a:lvl3pPr marL="11430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3pPr>
            <a:lvl4pPr marL="16002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4pPr>
            <a:lvl5pPr marL="20574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獎賞</a:t>
            </a:r>
          </a:p>
        </p:txBody>
      </p:sp>
      <p:sp>
        <p:nvSpPr>
          <p:cNvPr id="61489" name="Line 49"/>
          <p:cNvSpPr>
            <a:spLocks noChangeShapeType="1"/>
          </p:cNvSpPr>
          <p:nvPr>
            <p:custDataLst>
              <p:tags r:id="rId33"/>
            </p:custDataLst>
          </p:nvPr>
        </p:nvSpPr>
        <p:spPr bwMode="auto">
          <a:xfrm>
            <a:off x="2207974" y="826850"/>
            <a:ext cx="6589" cy="11892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490" name="Line 50"/>
          <p:cNvSpPr>
            <a:spLocks noChangeShapeType="1"/>
          </p:cNvSpPr>
          <p:nvPr>
            <p:custDataLst>
              <p:tags r:id="rId34"/>
            </p:custDataLst>
          </p:nvPr>
        </p:nvSpPr>
        <p:spPr bwMode="auto">
          <a:xfrm>
            <a:off x="2179638" y="2016125"/>
            <a:ext cx="25209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491" name="Line 51"/>
          <p:cNvSpPr>
            <a:spLocks noChangeShapeType="1"/>
          </p:cNvSpPr>
          <p:nvPr>
            <p:custDataLst>
              <p:tags r:id="rId35"/>
            </p:custDataLst>
          </p:nvPr>
        </p:nvSpPr>
        <p:spPr bwMode="auto">
          <a:xfrm>
            <a:off x="4806950" y="2016125"/>
            <a:ext cx="215900" cy="28892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492" name="Line 52"/>
          <p:cNvSpPr>
            <a:spLocks noChangeShapeType="1"/>
          </p:cNvSpPr>
          <p:nvPr>
            <p:custDataLst>
              <p:tags r:id="rId36"/>
            </p:custDataLst>
          </p:nvPr>
        </p:nvSpPr>
        <p:spPr bwMode="auto">
          <a:xfrm flipV="1">
            <a:off x="5022850" y="719138"/>
            <a:ext cx="360363" cy="15128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493" name="Line 53"/>
          <p:cNvSpPr>
            <a:spLocks noChangeShapeType="1"/>
          </p:cNvSpPr>
          <p:nvPr>
            <p:custDataLst>
              <p:tags r:id="rId37"/>
            </p:custDataLst>
          </p:nvPr>
        </p:nvSpPr>
        <p:spPr bwMode="auto">
          <a:xfrm>
            <a:off x="5383213" y="719138"/>
            <a:ext cx="360363" cy="1223963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495" name="Text Box 55"/>
          <p:cNvSpPr txBox="1">
            <a:spLocks noChangeArrowheads="1"/>
          </p:cNvSpPr>
          <p:nvPr>
            <p:custDataLst>
              <p:tags r:id="rId38"/>
            </p:custDataLst>
          </p:nvPr>
        </p:nvSpPr>
        <p:spPr bwMode="auto">
          <a:xfrm>
            <a:off x="3078480" y="1511300"/>
            <a:ext cx="1025525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耶穌</a:t>
            </a:r>
          </a:p>
        </p:txBody>
      </p:sp>
      <p:sp>
        <p:nvSpPr>
          <p:cNvPr id="61496" name="Text Box 56"/>
          <p:cNvSpPr txBox="1">
            <a:spLocks noChangeArrowheads="1"/>
          </p:cNvSpPr>
          <p:nvPr>
            <p:custDataLst>
              <p:tags r:id="rId39"/>
            </p:custDataLst>
          </p:nvPr>
        </p:nvSpPr>
        <p:spPr bwMode="auto">
          <a:xfrm>
            <a:off x="7038975" y="215900"/>
            <a:ext cx="115189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那靈</a:t>
            </a:r>
          </a:p>
        </p:txBody>
      </p:sp>
      <p:sp>
        <p:nvSpPr>
          <p:cNvPr id="61497" name="Line 57"/>
          <p:cNvSpPr>
            <a:spLocks noChangeShapeType="1"/>
          </p:cNvSpPr>
          <p:nvPr>
            <p:custDataLst>
              <p:tags r:id="rId40"/>
            </p:custDataLst>
          </p:nvPr>
        </p:nvSpPr>
        <p:spPr bwMode="auto">
          <a:xfrm>
            <a:off x="4591050" y="1655763"/>
            <a:ext cx="287338" cy="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498" name="Line 58"/>
          <p:cNvSpPr>
            <a:spLocks noChangeShapeType="1"/>
          </p:cNvSpPr>
          <p:nvPr>
            <p:custDataLst>
              <p:tags r:id="rId41"/>
            </p:custDataLst>
          </p:nvPr>
        </p:nvSpPr>
        <p:spPr bwMode="auto">
          <a:xfrm>
            <a:off x="4735513" y="1439863"/>
            <a:ext cx="0" cy="5762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grpSp>
        <p:nvGrpSpPr>
          <p:cNvPr id="16428" name="Group 59"/>
          <p:cNvGrpSpPr/>
          <p:nvPr/>
        </p:nvGrpSpPr>
        <p:grpSpPr>
          <a:xfrm>
            <a:off x="5535613" y="1724025"/>
            <a:ext cx="504825" cy="504825"/>
            <a:chOff x="2434" y="960"/>
            <a:chExt cx="318" cy="318"/>
          </a:xfrm>
        </p:grpSpPr>
        <p:sp>
          <p:nvSpPr>
            <p:cNvPr id="61500" name="Oval 60"/>
            <p:cNvSpPr>
              <a:spLocks noChangeArrowheads="1"/>
            </p:cNvSpPr>
            <p:nvPr>
              <p:custDataLst>
                <p:tags r:id="rId62"/>
              </p:custDataLst>
            </p:nvPr>
          </p:nvSpPr>
          <p:spPr bwMode="auto">
            <a:xfrm>
              <a:off x="2434" y="960"/>
              <a:ext cx="318" cy="318"/>
            </a:xfrm>
            <a:prstGeom prst="ellipse">
              <a:avLst/>
            </a:prstGeom>
            <a:solidFill>
              <a:srgbClr val="808080"/>
            </a:solidFill>
            <a:ln w="1905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501" name="Oval 61"/>
            <p:cNvSpPr>
              <a:spLocks noChangeArrowheads="1"/>
            </p:cNvSpPr>
            <p:nvPr>
              <p:custDataLst>
                <p:tags r:id="rId63"/>
              </p:custDataLst>
            </p:nvPr>
          </p:nvSpPr>
          <p:spPr bwMode="auto">
            <a:xfrm>
              <a:off x="2496" y="1026"/>
              <a:ext cx="192" cy="191"/>
            </a:xfrm>
            <a:prstGeom prst="ellipse">
              <a:avLst/>
            </a:prstGeom>
            <a:solidFill>
              <a:srgbClr val="808080"/>
            </a:solidFill>
            <a:ln w="1905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502" name="Oval 62"/>
            <p:cNvSpPr>
              <a:spLocks noChangeArrowheads="1"/>
            </p:cNvSpPr>
            <p:nvPr>
              <p:custDataLst>
                <p:tags r:id="rId64"/>
              </p:custDataLst>
            </p:nvPr>
          </p:nvSpPr>
          <p:spPr bwMode="auto">
            <a:xfrm>
              <a:off x="2546" y="1070"/>
              <a:ext cx="95" cy="95"/>
            </a:xfrm>
            <a:prstGeom prst="ellipse">
              <a:avLst/>
            </a:prstGeom>
            <a:solidFill>
              <a:srgbClr val="FFFF00"/>
            </a:solidFill>
            <a:ln w="1905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</p:grpSp>
      <p:grpSp>
        <p:nvGrpSpPr>
          <p:cNvPr id="16429" name="Group 63"/>
          <p:cNvGrpSpPr/>
          <p:nvPr/>
        </p:nvGrpSpPr>
        <p:grpSpPr>
          <a:xfrm>
            <a:off x="7345364" y="1697831"/>
            <a:ext cx="504825" cy="504825"/>
            <a:chOff x="3653" y="962"/>
            <a:chExt cx="318" cy="318"/>
          </a:xfrm>
        </p:grpSpPr>
        <p:sp>
          <p:nvSpPr>
            <p:cNvPr id="61504" name="Oval 64"/>
            <p:cNvSpPr>
              <a:spLocks noChangeArrowheads="1"/>
            </p:cNvSpPr>
            <p:nvPr>
              <p:custDataLst>
                <p:tags r:id="rId59"/>
              </p:custDataLst>
            </p:nvPr>
          </p:nvSpPr>
          <p:spPr bwMode="auto">
            <a:xfrm>
              <a:off x="3653" y="962"/>
              <a:ext cx="318" cy="318"/>
            </a:xfrm>
            <a:prstGeom prst="ellipse">
              <a:avLst/>
            </a:prstGeom>
            <a:solidFill>
              <a:srgbClr val="808080"/>
            </a:solidFill>
            <a:ln w="1270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505" name="Oval 65"/>
            <p:cNvSpPr>
              <a:spLocks noChangeArrowheads="1"/>
            </p:cNvSpPr>
            <p:nvPr>
              <p:custDataLst>
                <p:tags r:id="rId60"/>
              </p:custDataLst>
            </p:nvPr>
          </p:nvSpPr>
          <p:spPr bwMode="auto">
            <a:xfrm>
              <a:off x="3720" y="1027"/>
              <a:ext cx="192" cy="191"/>
            </a:xfrm>
            <a:prstGeom prst="ellipse">
              <a:avLst/>
            </a:prstGeom>
            <a:solidFill>
              <a:srgbClr val="FFFF00"/>
            </a:solidFill>
            <a:ln w="1270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506" name="Oval 66"/>
            <p:cNvSpPr>
              <a:spLocks noChangeArrowheads="1"/>
            </p:cNvSpPr>
            <p:nvPr>
              <p:custDataLst>
                <p:tags r:id="rId61"/>
              </p:custDataLst>
            </p:nvPr>
          </p:nvSpPr>
          <p:spPr bwMode="auto">
            <a:xfrm>
              <a:off x="3765" y="1072"/>
              <a:ext cx="95" cy="95"/>
            </a:xfrm>
            <a:prstGeom prst="ellipse">
              <a:avLst/>
            </a:prstGeom>
            <a:solidFill>
              <a:srgbClr val="FFFF00"/>
            </a:solidFill>
            <a:ln w="1270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</p:grpSp>
      <p:grpSp>
        <p:nvGrpSpPr>
          <p:cNvPr id="16430" name="Group 67"/>
          <p:cNvGrpSpPr/>
          <p:nvPr/>
        </p:nvGrpSpPr>
        <p:grpSpPr>
          <a:xfrm>
            <a:off x="9215677" y="1700213"/>
            <a:ext cx="504825" cy="504825"/>
            <a:chOff x="4945" y="961"/>
            <a:chExt cx="318" cy="318"/>
          </a:xfrm>
        </p:grpSpPr>
        <p:sp>
          <p:nvSpPr>
            <p:cNvPr id="61508" name="Oval 68"/>
            <p:cNvSpPr>
              <a:spLocks noChangeArrowheads="1"/>
            </p:cNvSpPr>
            <p:nvPr>
              <p:custDataLst>
                <p:tags r:id="rId56"/>
              </p:custDataLst>
            </p:nvPr>
          </p:nvSpPr>
          <p:spPr bwMode="auto">
            <a:xfrm>
              <a:off x="4945" y="961"/>
              <a:ext cx="318" cy="318"/>
            </a:xfrm>
            <a:prstGeom prst="ellipse">
              <a:avLst/>
            </a:prstGeom>
            <a:solidFill>
              <a:srgbClr val="FFFF00"/>
            </a:solidFill>
            <a:ln w="1270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509" name="Oval 69"/>
            <p:cNvSpPr>
              <a:spLocks noChangeArrowheads="1"/>
            </p:cNvSpPr>
            <p:nvPr>
              <p:custDataLst>
                <p:tags r:id="rId57"/>
              </p:custDataLst>
            </p:nvPr>
          </p:nvSpPr>
          <p:spPr bwMode="auto">
            <a:xfrm>
              <a:off x="5012" y="1026"/>
              <a:ext cx="192" cy="191"/>
            </a:xfrm>
            <a:prstGeom prst="ellipse">
              <a:avLst/>
            </a:prstGeom>
            <a:solidFill>
              <a:srgbClr val="FFFF00"/>
            </a:solidFill>
            <a:ln w="1270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61510" name="Oval 70"/>
            <p:cNvSpPr>
              <a:spLocks noChangeArrowheads="1"/>
            </p:cNvSpPr>
            <p:nvPr>
              <p:custDataLst>
                <p:tags r:id="rId58"/>
              </p:custDataLst>
            </p:nvPr>
          </p:nvSpPr>
          <p:spPr bwMode="auto">
            <a:xfrm>
              <a:off x="5057" y="1071"/>
              <a:ext cx="95" cy="95"/>
            </a:xfrm>
            <a:prstGeom prst="ellipse">
              <a:avLst/>
            </a:prstGeom>
            <a:solidFill>
              <a:srgbClr val="FFFF00"/>
            </a:solidFill>
            <a:ln w="12700" algn="ctr">
              <a:solidFill>
                <a:srgbClr val="000000"/>
              </a:solidFill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</p:grpSp>
      <p:sp>
        <p:nvSpPr>
          <p:cNvPr id="61511" name="Line 71"/>
          <p:cNvSpPr>
            <a:spLocks noChangeShapeType="1"/>
          </p:cNvSpPr>
          <p:nvPr>
            <p:custDataLst>
              <p:tags r:id="rId42"/>
            </p:custDataLst>
          </p:nvPr>
        </p:nvSpPr>
        <p:spPr bwMode="auto">
          <a:xfrm>
            <a:off x="5417504" y="742314"/>
            <a:ext cx="4209336" cy="1555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61514" name="AutoShape 74"/>
          <p:cNvSpPr/>
          <p:nvPr>
            <p:custDataLst>
              <p:tags r:id="rId43"/>
            </p:custDataLst>
          </p:nvPr>
        </p:nvSpPr>
        <p:spPr bwMode="auto">
          <a:xfrm rot="5400000">
            <a:off x="7339414" y="31348"/>
            <a:ext cx="307174" cy="3213103"/>
          </a:xfrm>
          <a:prstGeom prst="leftBracket">
            <a:avLst>
              <a:gd name="adj" fmla="val 108456"/>
            </a:avLst>
          </a:prstGeom>
          <a:noFill/>
          <a:ln w="19050">
            <a:solidFill>
              <a:srgbClr val="00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</p:txBody>
      </p:sp>
      <p:sp>
        <p:nvSpPr>
          <p:cNvPr id="61515" name="Text Box 75"/>
          <p:cNvSpPr txBox="1">
            <a:spLocks noChangeArrowheads="1"/>
          </p:cNvSpPr>
          <p:nvPr>
            <p:custDataLst>
              <p:tags r:id="rId44"/>
            </p:custDataLst>
          </p:nvPr>
        </p:nvSpPr>
        <p:spPr bwMode="auto">
          <a:xfrm>
            <a:off x="6738622" y="1016371"/>
            <a:ext cx="1870710" cy="521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1pPr>
            <a:lvl2pPr marL="742950" indent="-28575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2pPr>
            <a:lvl3pPr marL="11430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3pPr>
            <a:lvl4pPr marL="16002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4pPr>
            <a:lvl5pPr marL="20574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召會時期</a:t>
            </a:r>
          </a:p>
        </p:txBody>
      </p:sp>
      <p:sp>
        <p:nvSpPr>
          <p:cNvPr id="61516" name="Text Box 76"/>
          <p:cNvSpPr txBox="1">
            <a:spLocks noChangeArrowheads="1"/>
          </p:cNvSpPr>
          <p:nvPr>
            <p:custDataLst>
              <p:tags r:id="rId45"/>
            </p:custDataLst>
          </p:nvPr>
        </p:nvSpPr>
        <p:spPr bwMode="auto">
          <a:xfrm>
            <a:off x="2863533" y="4437063"/>
            <a:ext cx="1871663" cy="1014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1pPr>
            <a:lvl2pPr marL="742950" indent="-28575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2pPr>
            <a:lvl3pPr marL="11430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3pPr>
            <a:lvl4pPr marL="16002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4pPr>
            <a:lvl5pPr marL="2057400" indent="-228600">
              <a:spcBef>
                <a:spcPct val="50000"/>
              </a:spcBef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rgbClr val="000000"/>
                </a:solidFill>
                <a:latin typeface="超研澤中特圓" pitchFamily="49" charset="-120"/>
                <a:ea typeface="超研澤中特圓" pitchFamily="49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竭力追求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  贏得基督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836626" y="2204727"/>
            <a:ext cx="4546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YaHei" panose="020B0503020204020204" charset="-122"/>
                <a:ea typeface="Microsoft YaHei" panose="020B0503020204020204" charset="-122"/>
                <a:cs typeface="+mn-cs"/>
              </a:rPr>
              <a:t>達到死人中傑出的復活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YaHei" panose="020B0503020204020204" charset="-122"/>
              <a:ea typeface="Microsoft YaHei" panose="020B0503020204020204" charset="-122"/>
              <a:cs typeface="+mn-cs"/>
            </a:endParaRPr>
          </a:p>
        </p:txBody>
      </p:sp>
      <p:sp>
        <p:nvSpPr>
          <p:cNvPr id="70" name="Text Box 22"/>
          <p:cNvSpPr txBox="1">
            <a:spLocks noChangeArrowheads="1"/>
          </p:cNvSpPr>
          <p:nvPr>
            <p:custDataLst>
              <p:tags r:id="rId46"/>
            </p:custDataLst>
          </p:nvPr>
        </p:nvSpPr>
        <p:spPr bwMode="auto">
          <a:xfrm>
            <a:off x="718129" y="554536"/>
            <a:ext cx="431800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神</a:t>
            </a:r>
          </a:p>
        </p:txBody>
      </p:sp>
      <p:sp>
        <p:nvSpPr>
          <p:cNvPr id="71" name="Line 18"/>
          <p:cNvSpPr>
            <a:spLocks noChangeShapeType="1"/>
          </p:cNvSpPr>
          <p:nvPr>
            <p:custDataLst>
              <p:tags r:id="rId47"/>
            </p:custDataLst>
          </p:nvPr>
        </p:nvSpPr>
        <p:spPr bwMode="auto">
          <a:xfrm>
            <a:off x="1149929" y="816473"/>
            <a:ext cx="1077913" cy="793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grpSp>
        <p:nvGrpSpPr>
          <p:cNvPr id="72" name="Group 125"/>
          <p:cNvGrpSpPr>
            <a:grpSpLocks noChangeAspect="1"/>
          </p:cNvGrpSpPr>
          <p:nvPr/>
        </p:nvGrpSpPr>
        <p:grpSpPr bwMode="auto">
          <a:xfrm>
            <a:off x="654001" y="2852935"/>
            <a:ext cx="453318" cy="1226946"/>
            <a:chOff x="938" y="1117"/>
            <a:chExt cx="610" cy="1756"/>
          </a:xfrm>
          <a:solidFill>
            <a:srgbClr val="FFFFFF"/>
          </a:solidFill>
        </p:grpSpPr>
        <p:sp>
          <p:nvSpPr>
            <p:cNvPr id="73" name="Freeform 126"/>
            <p:cNvSpPr>
              <a:spLocks noChangeAspect="1"/>
            </p:cNvSpPr>
            <p:nvPr>
              <p:custDataLst>
                <p:tags r:id="rId54"/>
              </p:custDataLst>
            </p:nvPr>
          </p:nvSpPr>
          <p:spPr bwMode="auto">
            <a:xfrm>
              <a:off x="938" y="1521"/>
              <a:ext cx="610" cy="1352"/>
            </a:xfrm>
            <a:custGeom>
              <a:avLst/>
              <a:gdLst>
                <a:gd name="T0" fmla="*/ 190 w 610"/>
                <a:gd name="T1" fmla="*/ 372 h 1352"/>
                <a:gd name="T2" fmla="*/ 31 w 610"/>
                <a:gd name="T3" fmla="*/ 648 h 1352"/>
                <a:gd name="T4" fmla="*/ 70 w 610"/>
                <a:gd name="T5" fmla="*/ 408 h 1352"/>
                <a:gd name="T6" fmla="*/ 154 w 610"/>
                <a:gd name="T7" fmla="*/ 78 h 1352"/>
                <a:gd name="T8" fmla="*/ 463 w 610"/>
                <a:gd name="T9" fmla="*/ 75 h 1352"/>
                <a:gd name="T10" fmla="*/ 541 w 610"/>
                <a:gd name="T11" fmla="*/ 312 h 1352"/>
                <a:gd name="T12" fmla="*/ 598 w 610"/>
                <a:gd name="T13" fmla="*/ 606 h 1352"/>
                <a:gd name="T14" fmla="*/ 433 w 610"/>
                <a:gd name="T15" fmla="*/ 396 h 1352"/>
                <a:gd name="T16" fmla="*/ 493 w 610"/>
                <a:gd name="T17" fmla="*/ 858 h 1352"/>
                <a:gd name="T18" fmla="*/ 461 w 610"/>
                <a:gd name="T19" fmla="*/ 1277 h 1352"/>
                <a:gd name="T20" fmla="*/ 385 w 610"/>
                <a:gd name="T21" fmla="*/ 1275 h 1352"/>
                <a:gd name="T22" fmla="*/ 340 w 610"/>
                <a:gd name="T23" fmla="*/ 753 h 1352"/>
                <a:gd name="T24" fmla="*/ 268 w 610"/>
                <a:gd name="T25" fmla="*/ 1266 h 1352"/>
                <a:gd name="T26" fmla="*/ 196 w 610"/>
                <a:gd name="T27" fmla="*/ 1268 h 1352"/>
                <a:gd name="T28" fmla="*/ 175 w 610"/>
                <a:gd name="T29" fmla="*/ 831 h 1352"/>
                <a:gd name="T30" fmla="*/ 190 w 610"/>
                <a:gd name="T31" fmla="*/ 372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0" h="1352">
                  <a:moveTo>
                    <a:pt x="190" y="372"/>
                  </a:moveTo>
                  <a:cubicBezTo>
                    <a:pt x="168" y="333"/>
                    <a:pt x="56" y="682"/>
                    <a:pt x="31" y="648"/>
                  </a:cubicBezTo>
                  <a:cubicBezTo>
                    <a:pt x="0" y="607"/>
                    <a:pt x="43" y="465"/>
                    <a:pt x="70" y="408"/>
                  </a:cubicBezTo>
                  <a:cubicBezTo>
                    <a:pt x="118" y="273"/>
                    <a:pt x="76" y="144"/>
                    <a:pt x="154" y="78"/>
                  </a:cubicBezTo>
                  <a:cubicBezTo>
                    <a:pt x="307" y="0"/>
                    <a:pt x="439" y="72"/>
                    <a:pt x="463" y="75"/>
                  </a:cubicBezTo>
                  <a:cubicBezTo>
                    <a:pt x="539" y="114"/>
                    <a:pt x="517" y="244"/>
                    <a:pt x="541" y="312"/>
                  </a:cubicBezTo>
                  <a:cubicBezTo>
                    <a:pt x="610" y="492"/>
                    <a:pt x="589" y="545"/>
                    <a:pt x="598" y="606"/>
                  </a:cubicBezTo>
                  <a:cubicBezTo>
                    <a:pt x="577" y="690"/>
                    <a:pt x="468" y="323"/>
                    <a:pt x="433" y="396"/>
                  </a:cubicBezTo>
                  <a:cubicBezTo>
                    <a:pt x="388" y="426"/>
                    <a:pt x="475" y="681"/>
                    <a:pt x="493" y="858"/>
                  </a:cubicBezTo>
                  <a:cubicBezTo>
                    <a:pt x="490" y="1047"/>
                    <a:pt x="476" y="1210"/>
                    <a:pt x="461" y="1277"/>
                  </a:cubicBezTo>
                  <a:cubicBezTo>
                    <a:pt x="449" y="1312"/>
                    <a:pt x="417" y="1277"/>
                    <a:pt x="385" y="1275"/>
                  </a:cubicBezTo>
                  <a:cubicBezTo>
                    <a:pt x="365" y="1188"/>
                    <a:pt x="359" y="754"/>
                    <a:pt x="340" y="753"/>
                  </a:cubicBezTo>
                  <a:cubicBezTo>
                    <a:pt x="321" y="752"/>
                    <a:pt x="292" y="1180"/>
                    <a:pt x="268" y="1266"/>
                  </a:cubicBezTo>
                  <a:cubicBezTo>
                    <a:pt x="244" y="1352"/>
                    <a:pt x="211" y="1298"/>
                    <a:pt x="196" y="1268"/>
                  </a:cubicBezTo>
                  <a:cubicBezTo>
                    <a:pt x="181" y="1196"/>
                    <a:pt x="169" y="990"/>
                    <a:pt x="175" y="831"/>
                  </a:cubicBezTo>
                  <a:cubicBezTo>
                    <a:pt x="181" y="702"/>
                    <a:pt x="217" y="410"/>
                    <a:pt x="190" y="372"/>
                  </a:cubicBezTo>
                  <a:close/>
                </a:path>
              </a:pathLst>
            </a:custGeom>
            <a:grpFill/>
            <a:ln w="19050" cap="flat" cmpd="sng">
              <a:solidFill>
                <a:srgbClr val="000000"/>
              </a:solidFill>
              <a:prstDash val="solid"/>
              <a:rou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74" name="Oval 127"/>
            <p:cNvSpPr>
              <a:spLocks noChangeAspect="1" noChangeArrowheads="1"/>
            </p:cNvSpPr>
            <p:nvPr>
              <p:custDataLst>
                <p:tags r:id="rId55"/>
              </p:custDataLst>
            </p:nvPr>
          </p:nvSpPr>
          <p:spPr bwMode="auto">
            <a:xfrm>
              <a:off x="1020" y="1117"/>
              <a:ext cx="454" cy="453"/>
            </a:xfrm>
            <a:prstGeom prst="ellipse">
              <a:avLst/>
            </a:prstGeom>
            <a:grpFill/>
            <a:ln w="19050" algn="ctr">
              <a:solidFill>
                <a:srgbClr val="0000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</p:grpSp>
      <p:grpSp>
        <p:nvGrpSpPr>
          <p:cNvPr id="75" name="Group 125"/>
          <p:cNvGrpSpPr>
            <a:grpSpLocks noChangeAspect="1"/>
          </p:cNvGrpSpPr>
          <p:nvPr/>
        </p:nvGrpSpPr>
        <p:grpSpPr>
          <a:xfrm>
            <a:off x="1294311" y="2848776"/>
            <a:ext cx="454661" cy="1231105"/>
            <a:chOff x="938" y="1117"/>
            <a:chExt cx="610" cy="1756"/>
          </a:xfrm>
        </p:grpSpPr>
        <p:sp>
          <p:nvSpPr>
            <p:cNvPr id="76" name="Freeform 126"/>
            <p:cNvSpPr>
              <a:spLocks noChangeAspect="1"/>
            </p:cNvSpPr>
            <p:nvPr>
              <p:custDataLst>
                <p:tags r:id="rId52"/>
              </p:custDataLst>
            </p:nvPr>
          </p:nvSpPr>
          <p:spPr bwMode="auto">
            <a:xfrm>
              <a:off x="938" y="1521"/>
              <a:ext cx="610" cy="1352"/>
            </a:xfrm>
            <a:custGeom>
              <a:avLst/>
              <a:gdLst>
                <a:gd name="T0" fmla="*/ 190 w 610"/>
                <a:gd name="T1" fmla="*/ 372 h 1352"/>
                <a:gd name="T2" fmla="*/ 31 w 610"/>
                <a:gd name="T3" fmla="*/ 648 h 1352"/>
                <a:gd name="T4" fmla="*/ 70 w 610"/>
                <a:gd name="T5" fmla="*/ 408 h 1352"/>
                <a:gd name="T6" fmla="*/ 154 w 610"/>
                <a:gd name="T7" fmla="*/ 78 h 1352"/>
                <a:gd name="T8" fmla="*/ 463 w 610"/>
                <a:gd name="T9" fmla="*/ 75 h 1352"/>
                <a:gd name="T10" fmla="*/ 541 w 610"/>
                <a:gd name="T11" fmla="*/ 312 h 1352"/>
                <a:gd name="T12" fmla="*/ 598 w 610"/>
                <a:gd name="T13" fmla="*/ 606 h 1352"/>
                <a:gd name="T14" fmla="*/ 433 w 610"/>
                <a:gd name="T15" fmla="*/ 396 h 1352"/>
                <a:gd name="T16" fmla="*/ 493 w 610"/>
                <a:gd name="T17" fmla="*/ 858 h 1352"/>
                <a:gd name="T18" fmla="*/ 461 w 610"/>
                <a:gd name="T19" fmla="*/ 1277 h 1352"/>
                <a:gd name="T20" fmla="*/ 385 w 610"/>
                <a:gd name="T21" fmla="*/ 1275 h 1352"/>
                <a:gd name="T22" fmla="*/ 340 w 610"/>
                <a:gd name="T23" fmla="*/ 753 h 1352"/>
                <a:gd name="T24" fmla="*/ 268 w 610"/>
                <a:gd name="T25" fmla="*/ 1266 h 1352"/>
                <a:gd name="T26" fmla="*/ 196 w 610"/>
                <a:gd name="T27" fmla="*/ 1268 h 1352"/>
                <a:gd name="T28" fmla="*/ 175 w 610"/>
                <a:gd name="T29" fmla="*/ 831 h 1352"/>
                <a:gd name="T30" fmla="*/ 190 w 610"/>
                <a:gd name="T31" fmla="*/ 372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0" h="1352">
                  <a:moveTo>
                    <a:pt x="190" y="372"/>
                  </a:moveTo>
                  <a:cubicBezTo>
                    <a:pt x="168" y="333"/>
                    <a:pt x="56" y="682"/>
                    <a:pt x="31" y="648"/>
                  </a:cubicBezTo>
                  <a:cubicBezTo>
                    <a:pt x="0" y="607"/>
                    <a:pt x="43" y="465"/>
                    <a:pt x="70" y="408"/>
                  </a:cubicBezTo>
                  <a:cubicBezTo>
                    <a:pt x="118" y="273"/>
                    <a:pt x="76" y="144"/>
                    <a:pt x="154" y="78"/>
                  </a:cubicBezTo>
                  <a:cubicBezTo>
                    <a:pt x="307" y="0"/>
                    <a:pt x="439" y="72"/>
                    <a:pt x="463" y="75"/>
                  </a:cubicBezTo>
                  <a:cubicBezTo>
                    <a:pt x="539" y="114"/>
                    <a:pt x="517" y="244"/>
                    <a:pt x="541" y="312"/>
                  </a:cubicBezTo>
                  <a:cubicBezTo>
                    <a:pt x="610" y="492"/>
                    <a:pt x="589" y="545"/>
                    <a:pt x="598" y="606"/>
                  </a:cubicBezTo>
                  <a:cubicBezTo>
                    <a:pt x="577" y="690"/>
                    <a:pt x="468" y="323"/>
                    <a:pt x="433" y="396"/>
                  </a:cubicBezTo>
                  <a:cubicBezTo>
                    <a:pt x="388" y="426"/>
                    <a:pt x="475" y="681"/>
                    <a:pt x="493" y="858"/>
                  </a:cubicBezTo>
                  <a:cubicBezTo>
                    <a:pt x="490" y="1047"/>
                    <a:pt x="476" y="1210"/>
                    <a:pt x="461" y="1277"/>
                  </a:cubicBezTo>
                  <a:cubicBezTo>
                    <a:pt x="449" y="1312"/>
                    <a:pt x="417" y="1277"/>
                    <a:pt x="385" y="1275"/>
                  </a:cubicBezTo>
                  <a:cubicBezTo>
                    <a:pt x="365" y="1188"/>
                    <a:pt x="359" y="754"/>
                    <a:pt x="340" y="753"/>
                  </a:cubicBezTo>
                  <a:cubicBezTo>
                    <a:pt x="321" y="752"/>
                    <a:pt x="292" y="1180"/>
                    <a:pt x="268" y="1266"/>
                  </a:cubicBezTo>
                  <a:cubicBezTo>
                    <a:pt x="244" y="1352"/>
                    <a:pt x="211" y="1298"/>
                    <a:pt x="196" y="1268"/>
                  </a:cubicBezTo>
                  <a:cubicBezTo>
                    <a:pt x="181" y="1196"/>
                    <a:pt x="169" y="990"/>
                    <a:pt x="175" y="831"/>
                  </a:cubicBezTo>
                  <a:cubicBezTo>
                    <a:pt x="181" y="702"/>
                    <a:pt x="217" y="410"/>
                    <a:pt x="190" y="372"/>
                  </a:cubicBezTo>
                  <a:close/>
                </a:path>
              </a:pathLst>
            </a:custGeom>
            <a:solidFill>
              <a:srgbClr val="808080"/>
            </a:solidFill>
            <a:ln w="19050" cap="flat" cmpd="sng">
              <a:solidFill>
                <a:srgbClr val="000000"/>
              </a:solidFill>
              <a:prstDash val="solid"/>
              <a:round/>
            </a:ln>
            <a:effectLst/>
          </p:spPr>
          <p:txBody>
            <a:bodyPr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  <p:sp>
          <p:nvSpPr>
            <p:cNvPr id="77" name="Oval 127"/>
            <p:cNvSpPr>
              <a:spLocks noChangeAspect="1" noChangeArrowheads="1"/>
            </p:cNvSpPr>
            <p:nvPr>
              <p:custDataLst>
                <p:tags r:id="rId53"/>
              </p:custDataLst>
            </p:nvPr>
          </p:nvSpPr>
          <p:spPr bwMode="auto">
            <a:xfrm>
              <a:off x="1020" y="1117"/>
              <a:ext cx="453" cy="454"/>
            </a:xfrm>
            <a:prstGeom prst="ellipse">
              <a:avLst/>
            </a:prstGeom>
            <a:solidFill>
              <a:srgbClr val="808080"/>
            </a:solidFill>
            <a:ln w="19050" algn="ctr">
              <a:solidFill>
                <a:srgbClr val="000000"/>
              </a:solidFill>
              <a:round/>
            </a:ln>
            <a:effectLst/>
          </p:spPr>
          <p:txBody>
            <a:bodyPr wrap="none" anchor="ctr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endParaRPr>
            </a:p>
          </p:txBody>
        </p:sp>
      </p:grpSp>
      <p:sp>
        <p:nvSpPr>
          <p:cNvPr id="78" name="Text Box 22"/>
          <p:cNvSpPr txBox="1">
            <a:spLocks noChangeArrowheads="1"/>
          </p:cNvSpPr>
          <p:nvPr>
            <p:custDataLst>
              <p:tags r:id="rId48"/>
            </p:custDataLst>
          </p:nvPr>
        </p:nvSpPr>
        <p:spPr bwMode="auto">
          <a:xfrm>
            <a:off x="1316616" y="910136"/>
            <a:ext cx="431800" cy="829945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ea"/>
              </a:rPr>
              <a:t>撒但</a:t>
            </a:r>
            <a:endParaRPr kumimoji="1" lang="zh-TW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ea"/>
            </a:endParaRPr>
          </a:p>
        </p:txBody>
      </p:sp>
      <p:sp>
        <p:nvSpPr>
          <p:cNvPr id="79" name="Line 17"/>
          <p:cNvSpPr>
            <a:spLocks noChangeShapeType="1"/>
          </p:cNvSpPr>
          <p:nvPr>
            <p:custDataLst>
              <p:tags r:id="rId49"/>
            </p:custDataLst>
          </p:nvPr>
        </p:nvSpPr>
        <p:spPr bwMode="auto">
          <a:xfrm>
            <a:off x="1528053" y="1821181"/>
            <a:ext cx="6589" cy="941064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82" name="Line 17"/>
          <p:cNvSpPr>
            <a:spLocks noChangeShapeType="1"/>
          </p:cNvSpPr>
          <p:nvPr>
            <p:custDataLst>
              <p:tags r:id="rId50"/>
            </p:custDataLst>
          </p:nvPr>
        </p:nvSpPr>
        <p:spPr bwMode="auto">
          <a:xfrm>
            <a:off x="900747" y="1076506"/>
            <a:ext cx="0" cy="1685744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tailEnd type="triangl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超研澤中特圓" pitchFamily="49" charset="-120"/>
              <a:ea typeface="超研澤中特圓" pitchFamily="49" charset="-120"/>
              <a:cs typeface="+mn-ea"/>
            </a:endParaRPr>
          </a:p>
        </p:txBody>
      </p:sp>
      <p:sp>
        <p:nvSpPr>
          <p:cNvPr id="2" name="Text Box 38">
            <a:extLst>
              <a:ext uri="{FF2B5EF4-FFF2-40B4-BE49-F238E27FC236}">
                <a16:creationId xmlns:a16="http://schemas.microsoft.com/office/drawing/2014/main" id="{F2DB1474-0626-A763-970C-65489415513B}"/>
              </a:ext>
            </a:extLst>
          </p:cNvPr>
          <p:cNvSpPr txBox="1"/>
          <p:nvPr>
            <p:custDataLst>
              <p:tags r:id="rId51"/>
            </p:custDataLst>
          </p:nvPr>
        </p:nvSpPr>
        <p:spPr>
          <a:xfrm>
            <a:off x="9850823" y="217075"/>
            <a:ext cx="433387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kern="1200">
                <a:solidFill>
                  <a:srgbClr val="000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ea"/>
              </a:defRPr>
            </a:lvl5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主的再來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16A88ECC-3E0A-D094-30A9-0D2775CC57CD}"/>
              </a:ext>
            </a:extLst>
          </p:cNvPr>
          <p:cNvSpPr txBox="1"/>
          <p:nvPr/>
        </p:nvSpPr>
        <p:spPr>
          <a:xfrm>
            <a:off x="3592718" y="6297051"/>
            <a:ext cx="5451063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40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主在恢復裏往前唯一的路</a:t>
            </a:r>
            <a:endParaRPr kumimoji="0" lang="en-US" altLang="zh-TW" sz="2400" b="1" i="0" u="none" strike="noStrike" kern="1200" cap="none" spc="400" normalizeH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CBBD66C-5A29-4D14-6CAA-2FE6BA200D24}"/>
              </a:ext>
            </a:extLst>
          </p:cNvPr>
          <p:cNvSpPr txBox="1"/>
          <p:nvPr/>
        </p:nvSpPr>
        <p:spPr>
          <a:xfrm>
            <a:off x="3969442" y="6299707"/>
            <a:ext cx="4702178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40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是主建造祂召會唯一的路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263D0890-E7A3-F01D-3CF2-E26D38A10DCB}"/>
              </a:ext>
            </a:extLst>
          </p:cNvPr>
          <p:cNvSpPr txBox="1"/>
          <p:nvPr/>
        </p:nvSpPr>
        <p:spPr>
          <a:xfrm>
            <a:off x="4024644" y="6292850"/>
            <a:ext cx="4702178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40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是主預備祂新婦唯一的路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5D8E2EE5-D9FE-8FD1-D9A7-BDF2CB172E59}"/>
              </a:ext>
            </a:extLst>
          </p:cNvPr>
          <p:cNvSpPr txBox="1"/>
          <p:nvPr/>
        </p:nvSpPr>
        <p:spPr>
          <a:xfrm>
            <a:off x="3867705" y="6292850"/>
            <a:ext cx="4702178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i="0" u="none" strike="noStrike" kern="1200" cap="none" spc="40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我們把主帶回來唯一的路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1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1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2000"/>
                                        <p:tgtEl>
                                          <p:spTgt spid="61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6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15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15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1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61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1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61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61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61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6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7" dur="500"/>
                                        <p:tgtEl>
                                          <p:spTgt spid="61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6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61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0" dur="500"/>
                                        <p:tgtEl>
                                          <p:spTgt spid="61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2000"/>
                                        <p:tgtEl>
                                          <p:spTgt spid="61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87" grpId="0" animBg="1"/>
      <p:bldP spid="16388" grpId="0" animBg="1"/>
      <p:bldP spid="16389" grpId="0" animBg="1"/>
      <p:bldP spid="16390" grpId="0" animBg="1"/>
      <p:bldP spid="16391" grpId="0" animBg="1"/>
      <p:bldP spid="16392" grpId="0" animBg="1"/>
      <p:bldP spid="16393" grpId="0" animBg="1"/>
      <p:bldP spid="16394" grpId="0" animBg="1"/>
      <p:bldP spid="16395" grpId="0" animBg="1"/>
      <p:bldP spid="16396" grpId="0" animBg="1"/>
      <p:bldP spid="61453" grpId="0"/>
      <p:bldP spid="61454" grpId="0"/>
      <p:bldP spid="16399" grpId="0" animBg="1"/>
      <p:bldP spid="16400" grpId="0" animBg="1"/>
      <p:bldP spid="61457" grpId="0" animBg="1"/>
      <p:bldP spid="61458" grpId="0" animBg="1"/>
      <p:bldP spid="61470" grpId="0" bldLvl="0" animBg="1"/>
      <p:bldP spid="61471" grpId="0" bldLvl="0" animBg="1"/>
      <p:bldP spid="61472" grpId="0" bldLvl="0" animBg="1"/>
      <p:bldP spid="61473" grpId="0" bldLvl="0" animBg="1"/>
      <p:bldP spid="61474" grpId="0" bldLvl="0" animBg="1"/>
      <p:bldP spid="61475" grpId="0" bldLvl="0" animBg="1"/>
      <p:bldP spid="61476" grpId="0" bldLvl="0" animBg="1"/>
      <p:bldP spid="61477" grpId="0" bldLvl="0" animBg="1"/>
      <p:bldP spid="61486" grpId="0" animBg="1"/>
      <p:bldP spid="61488" grpId="0" bldLvl="0" animBg="1"/>
      <p:bldP spid="3" grpId="0"/>
      <p:bldP spid="78" grpId="0" animBg="1"/>
      <p:bldP spid="79" grpId="0" animBg="1"/>
      <p:bldP spid="82" grpId="0" animBg="1"/>
      <p:bldP spid="2" grpId="0"/>
      <p:bldP spid="4" grpId="0" animBg="1"/>
      <p:bldP spid="5" grpId="0" animBg="1"/>
      <p:bldP spid="6" grpId="0" animBg="1"/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48C2A974-2562-B700-53DA-A8914A298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66" y="1060315"/>
            <a:ext cx="10162067" cy="456227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6E191A6-720C-EB96-5A1A-5A215076A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920" y="4192186"/>
            <a:ext cx="265890" cy="52529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E2A4A8FD-28B6-F21D-1345-440A94114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728" y="1788077"/>
            <a:ext cx="180741" cy="420102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11AC8ABB-12AA-81DC-2034-5AAE95372A17}"/>
              </a:ext>
            </a:extLst>
          </p:cNvPr>
          <p:cNvSpPr txBox="1"/>
          <p:nvPr/>
        </p:nvSpPr>
        <p:spPr>
          <a:xfrm>
            <a:off x="8852170" y="5727779"/>
            <a:ext cx="2346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2003</a:t>
            </a:r>
            <a:r>
              <a:rPr lang="zh-TW" altLang="en-US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板橋寄蘆掛匾</a:t>
            </a:r>
          </a:p>
        </p:txBody>
      </p:sp>
    </p:spTree>
    <p:extLst>
      <p:ext uri="{BB962C8B-B14F-4D97-AF65-F5344CB8AC3E}">
        <p14:creationId xmlns:p14="http://schemas.microsoft.com/office/powerpoint/2010/main" val="180935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0" y="0"/>
            <a:ext cx="10536702" cy="430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indent="-1082675" algn="just">
              <a:lnSpc>
                <a:spcPts val="2900"/>
              </a:lnSpc>
              <a:spcBef>
                <a:spcPts val="12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第十一篇</a:t>
            </a:r>
            <a:r>
              <a:rPr lang="zh-CN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　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眾星、男孩子、初熟的果子、莊稼、以及碧玉和其他寶石</a:t>
            </a:r>
            <a:endParaRPr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6" name="矩形: 圓角 2"/>
          <p:cNvSpPr>
            <a:spLocks noChangeArrowheads="1"/>
          </p:cNvSpPr>
          <p:nvPr/>
        </p:nvSpPr>
        <p:spPr bwMode="auto">
          <a:xfrm>
            <a:off x="220980" y="696846"/>
            <a:ext cx="3409950" cy="5567767"/>
          </a:xfrm>
          <a:prstGeom prst="roundRect">
            <a:avLst>
              <a:gd name="adj" fmla="val 10111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Rectangle 144"/>
          <p:cNvSpPr>
            <a:spLocks noChangeArrowheads="1"/>
          </p:cNvSpPr>
          <p:nvPr/>
        </p:nvSpPr>
        <p:spPr bwMode="auto">
          <a:xfrm>
            <a:off x="3826510" y="598803"/>
            <a:ext cx="2788557" cy="60887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indent="0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壹 信徒是發光的星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一 屬天的基督是星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二 忠信聖徒跟隨星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三 跟隨今日的異象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四 活星祝福神子民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五 留意申言者的話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六 眾活星享受七靈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七 活星是召會使者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八 眾活星從其軌道</a:t>
            </a:r>
          </a:p>
          <a:p>
            <a:pPr indent="174625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九 損毀召會的流星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1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恨惡神居所的人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使召會世俗的人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3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沒有重生的舊人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4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對宗教熱心的人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5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不顧神權益的人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6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毀壞神耕地的人</a:t>
            </a:r>
          </a:p>
          <a:p>
            <a:pPr indent="360363" eaLnBrk="1" fontAlgn="auto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7 </a:t>
            </a:r>
            <a:r>
              <a:rPr lang="zh-TW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向著神獨立的人</a:t>
            </a:r>
          </a:p>
          <a:p>
            <a:pPr indent="0" eaLnBrk="1" fontAlgn="auto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>
                <a:srgbClr val="FFCC00"/>
              </a:buClr>
              <a:buSzPct val="100000"/>
              <a:defRPr/>
            </a:pPr>
            <a:endParaRPr lang="en-US" altLang="zh-CN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2" name="Rectangle 144"/>
          <p:cNvSpPr>
            <a:spLocks noChangeArrowheads="1"/>
          </p:cNvSpPr>
          <p:nvPr/>
        </p:nvSpPr>
        <p:spPr bwMode="auto">
          <a:xfrm>
            <a:off x="6619875" y="570501"/>
            <a:ext cx="2637790" cy="4431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貳 男孩子引進國度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 成為男孩子的路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勝過神仇敵的路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祂兒子耶穌的血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自己所見證的話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不愛自己魂生命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與爭戰基督是一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不作愚頑的舊人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在苦難中跟從祂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願相調的得勝者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願犧牲被神使用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全體趕敵並收成</a:t>
            </a:r>
          </a:p>
          <a:p>
            <a:pPr marL="0" indent="0" eaLnBrk="1" fontAlgn="auto" hangingPunct="1">
              <a:lnSpc>
                <a:spcPts val="2900"/>
              </a:lnSpc>
              <a:spcBef>
                <a:spcPts val="0"/>
              </a:spcBef>
              <a:buClr>
                <a:srgbClr val="FFCC00"/>
              </a:buClr>
              <a:buSzPct val="100000"/>
              <a:defRPr/>
            </a:pPr>
            <a:endParaRPr lang="zh-CN" altLang="en-US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-11</a:t>
            </a:r>
          </a:p>
        </p:txBody>
      </p:sp>
      <p:sp>
        <p:nvSpPr>
          <p:cNvPr id="8" name="文字方塊 1"/>
          <p:cNvSpPr txBox="1">
            <a:spLocks noChangeArrowheads="1"/>
          </p:cNvSpPr>
          <p:nvPr/>
        </p:nvSpPr>
        <p:spPr bwMode="auto">
          <a:xfrm>
            <a:off x="222250" y="690661"/>
            <a:ext cx="3408680" cy="59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2:1	 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你要寫信給在以弗所的召會的使者，說，那右手中握著七星，在七個金燈檯中間行走的，這樣說</a:t>
            </a: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endParaRPr lang="en-US" altLang="zh-CN" sz="2000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12:5	 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婦人生了一個男孩子，是將來要用鐵杖轄管萬國的；她的孩子被提到神和祂的寶座那裡去了。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14:4</a:t>
            </a:r>
            <a:r>
              <a:rPr lang="en-US" altLang="zh-CN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	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這些人未曾與婦女在一起受到玷污，他們原是童身。羔羊無論往哪裡去，他們都跟隨祂。他們是從人間買來的，作初熟的果子歸與神和羔羊；</a:t>
            </a:r>
            <a:endParaRPr lang="en-US" altLang="zh-CN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21:11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城中有神的榮耀；城的光輝如同極貴的寶石，好像碧玉，明如水晶；</a:t>
            </a: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21:18  </a:t>
            </a:r>
            <a:r>
              <a:rPr lang="zh-CN" altLang="en-US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牆是用碧玉造的，城是純金的，如同明淨的玻璃。</a:t>
            </a:r>
          </a:p>
          <a:p>
            <a:pPr indent="0" algn="just" fontAlgn="auto" latinLnBrk="0">
              <a:lnSpc>
                <a:spcPts val="2100"/>
              </a:lnSpc>
              <a:spcBef>
                <a:spcPts val="300"/>
              </a:spcBef>
              <a:buClrTx/>
              <a:buSzTx/>
              <a:buNone/>
            </a:pPr>
            <a:endParaRPr lang="zh-TW" altLang="en-US" sz="20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0" y="6454775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信徒生活要如發光的星，作得勝的男孩子引進國度，作初熟果子和莊稼成熟被提，至終要透射神榮耀如碧玉。</a:t>
            </a:r>
            <a:endParaRPr sz="2000" b="1" dirty="0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id="{CBB6213D-BCB2-CE0A-437F-53102808B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6646" y="550033"/>
            <a:ext cx="2563103" cy="573605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1pPr>
            <a:lvl2pPr marL="1778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2pPr>
            <a:lvl3pPr marL="4445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3pPr>
            <a:lvl4pPr marL="16002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4pPr>
            <a:lvl5pPr marL="2057400" indent="-228600" eaLnBrk="0" hangingPunct="0"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sym typeface="標楷體" panose="03000509000000000000" pitchFamily="65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叁 初熟果子歸與神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 被提為著神享受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被提被帶到主前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被提為打敗仇敵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1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被提到神寶座前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2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初熟果子滿足神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3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初熟果子先成熟</a:t>
            </a:r>
          </a:p>
          <a:p>
            <a:pPr marR="0" lvl="0" indent="360363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4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被提到神的殿中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被提是生命成熟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五 大體莊稼晚成熟</a:t>
            </a: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endParaRPr kumimoji="0" lang="en-US" altLang="zh-TW" sz="2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肆 得勝信徒如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碧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玉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一 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碧</a:t>
            </a: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玉顯出神榮耀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二 寶石是聖城根基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三 焚燒的靈來構成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四 恩典能力來護庇</a:t>
            </a:r>
          </a:p>
          <a:p>
            <a:pPr marR="0" lvl="0" indent="174625" algn="l" defTabSz="914400" rtl="0" eaLnBrk="1" fontAlgn="auto" latinLnBrk="0" hangingPunct="1">
              <a:lnSpc>
                <a:spcPts val="2600"/>
              </a:lnSpc>
              <a:buClr>
                <a:srgbClr val="FFCC00"/>
              </a:buClr>
              <a:buSzPct val="100000"/>
              <a:buFontTx/>
              <a:buNone/>
              <a:tabLst/>
              <a:defRPr/>
            </a:pPr>
            <a:r>
              <a:rPr kumimoji="0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  <a:sym typeface="+mn-ea"/>
              </a:rPr>
              <a:t>五 成為新耶路撒冷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157460" y="1060731"/>
            <a:ext cx="7900940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第十一篇信息要點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信徒生活要如發光的星，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作得勝的男孩子引進國度，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作初熟果子和莊稼成熟被提，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至終要透射神的榮耀如同碧玉。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66001" y="758315"/>
            <a:ext cx="8092400" cy="5121854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054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字方塊 5"/>
          <p:cNvSpPr txBox="1"/>
          <p:nvPr/>
        </p:nvSpPr>
        <p:spPr>
          <a:xfrm>
            <a:off x="-1" y="-6985"/>
            <a:ext cx="10252953" cy="42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82675" indent="-1082675" algn="just" eaLnBrk="1" hangingPunct="1">
              <a:lnSpc>
                <a:spcPts val="2800"/>
              </a:lnSpc>
              <a:spcBef>
                <a:spcPts val="1200"/>
              </a:spcBef>
              <a:buClrTx/>
              <a:buSzTx/>
              <a:buNone/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第十二篇 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+mn-ea"/>
              </a:rPr>
              <a:t>新郎、新婦的成熟、以及作戰士擊敗神的仇敵</a:t>
            </a:r>
            <a:endParaRPr lang="zh-TW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sym typeface="+mn-ea"/>
            </a:endParaRPr>
          </a:p>
        </p:txBody>
      </p:sp>
      <p:sp>
        <p:nvSpPr>
          <p:cNvPr id="5" name="矩形: 圓角 2"/>
          <p:cNvSpPr>
            <a:spLocks noChangeArrowheads="1"/>
          </p:cNvSpPr>
          <p:nvPr/>
        </p:nvSpPr>
        <p:spPr bwMode="auto">
          <a:xfrm>
            <a:off x="220980" y="689204"/>
            <a:ext cx="3209925" cy="5621020"/>
          </a:xfrm>
          <a:prstGeom prst="roundRect">
            <a:avLst>
              <a:gd name="adj" fmla="val 12522"/>
            </a:avLst>
          </a:prstGeom>
          <a:solidFill>
            <a:schemeClr val="bg2"/>
          </a:solidFill>
          <a:ln w="9525" algn="ctr">
            <a:solidFill>
              <a:schemeClr val="tx1"/>
            </a:solidFill>
            <a:round/>
          </a:ln>
        </p:spPr>
        <p:txBody>
          <a:bodyPr/>
          <a:lstStyle>
            <a:lvl1pPr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latinLnBrk="1">
              <a:spcBef>
                <a:spcPct val="20000"/>
              </a:spcBef>
              <a:buClr>
                <a:srgbClr val="E5E5FF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latinLnBrk="1">
              <a:spcBef>
                <a:spcPct val="20000"/>
              </a:spcBef>
              <a:buClr>
                <a:srgbClr val="A886E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latinLnBrk="1">
              <a:spcBef>
                <a:spcPct val="20000"/>
              </a:spcBef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rgbClr val="FFCC00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rgbClr val="FFFFFF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eaLnBrk="1" latinLnBrk="0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200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0429240" y="41275"/>
            <a:ext cx="1762760" cy="39878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2026</a:t>
            </a:r>
            <a:r>
              <a:rPr lang="zh-TW" altLang="en-US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夏訓</a:t>
            </a:r>
            <a:r>
              <a:rPr lang="en-US" altLang="zh-TW" sz="20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-12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632200" y="651510"/>
            <a:ext cx="2780030" cy="57360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壹 基督是新郎丈夫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一 令人喜悅的新郎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二 新郎要迎娶新婦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三 新郎是耶穌自己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我們是羔羊的妻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羔羊基督是新郎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四 新郎同在是歡樂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五 主是可愛的新郎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六 享受新郎的方式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是伴友享受新郎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是賓客享受</a:t>
            </a:r>
            <a:r>
              <a:rPr lang="zh-TW" altLang="en-US" sz="2000" b="1" dirty="0">
                <a:latin typeface="微軟正黑體" panose="020B0604030504040204" pitchFamily="34" charset="-120"/>
                <a:ea typeface="超研澤中特圓"/>
                <a:cs typeface="微軟正黑體" panose="020B0604030504040204" pitchFamily="34" charset="-120"/>
              </a:rPr>
              <a:t>筵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席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3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是童女享受來臨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4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是新婦享受極樂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七 預備新婦作配偶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八 領悟要來的基督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基督要迎娶新婦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主來臨是作新郎</a:t>
            </a:r>
            <a:endParaRPr lang="en-US" altLang="zh-CN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12230" y="654685"/>
            <a:ext cx="2738755" cy="572643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貳 新婦需生命成熟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一 新婦自己預備好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二 新婦成書拉密女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三 成熟是達到終點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神聖生命所充滿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生命要達到豐滿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3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成熟會顧到身體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四 成熟是生命長成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五 成熟需恒忍等候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主耶穌如同農夫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主等候我們成熟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3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成熟能催促主回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4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認真等候主回來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六 成熟是基督成形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始於生命的重生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終於生命的成熟</a:t>
            </a:r>
          </a:p>
          <a:p>
            <a:pPr indent="180975" fontAlgn="auto">
              <a:lnSpc>
                <a:spcPts val="25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20980" y="703809"/>
            <a:ext cx="3187065" cy="56579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just" fontAlgn="auto">
              <a:lnSpc>
                <a:spcPts val="2200"/>
              </a:lnSpc>
              <a:spcBef>
                <a:spcPts val="40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約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3:29	</a:t>
            </a:r>
            <a:r>
              <a:rPr lang="zh-CN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娶新婦的，就是新郎；新郎的朋友站著聽祂，因著新郎的聲音就歡喜快樂；所以我這喜樂滿足了。</a:t>
            </a:r>
          </a:p>
          <a:p>
            <a:pPr indent="0" algn="just" fontAlgn="auto">
              <a:lnSpc>
                <a:spcPts val="2200"/>
              </a:lnSpc>
              <a:spcBef>
                <a:spcPts val="40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雅</a:t>
            </a:r>
            <a:r>
              <a:rPr lang="en-US" altLang="zh-CN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5:7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	</a:t>
            </a:r>
            <a:r>
              <a:rPr lang="zh-CN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所以，弟兄們，你們要恒忍，直到主的來臨。看哪，農夫等候地裡寶貴的出產，為此恒忍，直到得了秋雨春雨。</a:t>
            </a:r>
            <a:endParaRPr lang="en-US" altLang="zh-CN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indent="0" algn="just" fontAlgn="auto">
              <a:lnSpc>
                <a:spcPts val="2200"/>
              </a:lnSpc>
              <a:spcBef>
                <a:spcPts val="40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來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6:1	</a:t>
            </a:r>
            <a:r>
              <a:rPr lang="zh-CN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所以，我們</a:t>
            </a:r>
            <a:r>
              <a:rPr lang="en-US" altLang="zh-CN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…</a:t>
            </a:r>
            <a:r>
              <a:rPr lang="zh-CN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當竭力前進，達到完全、成熟，</a:t>
            </a:r>
            <a:endParaRPr lang="en-US" altLang="zh-CN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  <a:p>
            <a:pPr indent="0" algn="just" fontAlgn="auto">
              <a:lnSpc>
                <a:spcPts val="2200"/>
              </a:lnSpc>
              <a:spcBef>
                <a:spcPts val="400"/>
              </a:spcBef>
              <a:spcAft>
                <a:spcPts val="0"/>
              </a:spcAft>
            </a:pPr>
            <a:r>
              <a:rPr lang="zh-CN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撒上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25:42 </a:t>
            </a:r>
            <a:r>
              <a:rPr lang="zh-CN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亞比該急忙起身，騎上驢，帶著五個跟隨她的使女，跟從大衛的使者去，作了大衛的妻子。</a:t>
            </a:r>
          </a:p>
          <a:p>
            <a:pPr indent="0" algn="just" fontAlgn="auto">
              <a:lnSpc>
                <a:spcPts val="2200"/>
              </a:lnSpc>
              <a:spcBef>
                <a:spcPts val="400"/>
              </a:spcBef>
              <a:spcAft>
                <a:spcPts val="0"/>
              </a:spcAft>
            </a:pPr>
            <a:r>
              <a:rPr lang="zh-CN" altLang="en-US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啟</a:t>
            </a:r>
            <a:r>
              <a:rPr lang="en-US" altLang="zh-CN" sz="2000" b="1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19:7	</a:t>
            </a:r>
            <a:r>
              <a:rPr lang="zh-CN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我們要喜樂歡騰，將榮耀歸與祂；因為羔羊婚娶的時候到了，新婦也自己預備好了。</a:t>
            </a:r>
            <a:endParaRPr lang="zh-CN" altLang="en-US" sz="2000" b="1" dirty="0"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3" name="文本框 9">
            <a:extLst>
              <a:ext uri="{FF2B5EF4-FFF2-40B4-BE49-F238E27FC236}">
                <a16:creationId xmlns:a16="http://schemas.microsoft.com/office/drawing/2014/main" id="{F3DC231C-CE29-1B03-EA2F-CA1D15543DE4}"/>
              </a:ext>
            </a:extLst>
          </p:cNvPr>
          <p:cNvSpPr txBox="1"/>
          <p:nvPr/>
        </p:nvSpPr>
        <p:spPr>
          <a:xfrm>
            <a:off x="9232265" y="645160"/>
            <a:ext cx="2738755" cy="573605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叁 新婦是爭戰戰士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一 十字架上的爭戰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二 爭戰帶進神的國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三 爭戰是身體的事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四 哈米吉頓的爭戰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基督作人子而來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人子新郎需配偶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3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基督迎娶得勝者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4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禮服是活出的義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五 基督得勝的佳偶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對基督她是秀美 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對仇敵她是可怕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六 如大衛與亞比該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1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同著大衛去爭戰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2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召會是為著爭戰</a:t>
            </a:r>
          </a:p>
          <a:p>
            <a:pPr indent="360363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3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有分屬靈的爭戰</a:t>
            </a:r>
          </a:p>
          <a:p>
            <a:pPr indent="174625" fontAlgn="auto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lang="zh-TW" altLang="en-US" sz="2000" b="1" dirty="0">
                <a:solidFill>
                  <a:srgbClr val="00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</a:rPr>
              <a:t>七 爭戰完成神定旨</a:t>
            </a:r>
            <a:endParaRPr lang="zh-CN" altLang="en-US" sz="2000" b="1" dirty="0">
              <a:solidFill>
                <a:srgbClr val="00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微軟正黑體" panose="020B0604030504040204" pitchFamily="34" charset="-120"/>
            </a:endParaRPr>
          </a:p>
        </p:txBody>
      </p:sp>
      <p:sp>
        <p:nvSpPr>
          <p:cNvPr id="7" name="文本框 99">
            <a:extLst>
              <a:ext uri="{FF2B5EF4-FFF2-40B4-BE49-F238E27FC236}">
                <a16:creationId xmlns:a16="http://schemas.microsoft.com/office/drawing/2014/main" id="{8FD4B821-48F0-BADC-85B0-21444CF3F76E}"/>
              </a:ext>
            </a:extLst>
          </p:cNvPr>
          <p:cNvSpPr txBox="1"/>
          <p:nvPr/>
        </p:nvSpPr>
        <p:spPr>
          <a:xfrm>
            <a:off x="0" y="6454775"/>
            <a:ext cx="12192000" cy="400110"/>
          </a:xfrm>
          <a:prstGeom prst="rect">
            <a:avLst/>
          </a:prstGeom>
          <a:solidFill>
            <a:srgbClr val="C00000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TW" altLang="en-US" sz="2000" b="1" dirty="0">
                <a:latin typeface="Microsoft YaHei" panose="020B0503020204020204" charset="-122"/>
                <a:ea typeface="Microsoft YaHei" panose="020B0503020204020204" charset="-122"/>
              </a:rPr>
              <a:t>基督是新郎丈夫要迎娶新婦，信徒要竭力追求達到成熟，新婦要成為團體戰士，與基督一同爭戰建立神國度。</a:t>
            </a:r>
            <a:endParaRPr sz="2000" b="1" dirty="0">
              <a:solidFill>
                <a:schemeClr val="tx1"/>
              </a:solidFill>
              <a:latin typeface="Microsoft YaHei" panose="020B0503020204020204" charset="-122"/>
              <a:ea typeface="Microsoft YaHei" panose="020B050302020402020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>
            <a:extLst>
              <a:ext uri="{FF2B5EF4-FFF2-40B4-BE49-F238E27FC236}">
                <a16:creationId xmlns:a16="http://schemas.microsoft.com/office/drawing/2014/main" id="{5BA9B369-24AD-4B54-4E63-3C59BFB9F389}"/>
              </a:ext>
            </a:extLst>
          </p:cNvPr>
          <p:cNvSpPr txBox="1"/>
          <p:nvPr/>
        </p:nvSpPr>
        <p:spPr>
          <a:xfrm>
            <a:off x="2277569" y="1026466"/>
            <a:ext cx="8407939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第十二篇信息要點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基督是新郎丈夫要迎娶新婦，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信徒要竭力追求達到成熟，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新婦要成為團體的戰士，</a:t>
            </a:r>
            <a:endParaRPr kumimoji="0" lang="en-US" altLang="zh-TW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與基督一同爭戰建立神國度。</a:t>
            </a:r>
          </a:p>
        </p:txBody>
      </p:sp>
      <p:sp>
        <p:nvSpPr>
          <p:cNvPr id="6" name="矩形: 圓角 5">
            <a:extLst>
              <a:ext uri="{FF2B5EF4-FFF2-40B4-BE49-F238E27FC236}">
                <a16:creationId xmlns:a16="http://schemas.microsoft.com/office/drawing/2014/main" id="{BD5C9E9A-5FC6-2795-B84E-D3A7B55C1BD8}"/>
              </a:ext>
            </a:extLst>
          </p:cNvPr>
          <p:cNvSpPr/>
          <p:nvPr/>
        </p:nvSpPr>
        <p:spPr bwMode="auto">
          <a:xfrm>
            <a:off x="1955259" y="709680"/>
            <a:ext cx="8608979" cy="5121854"/>
          </a:xfrm>
          <a:prstGeom prst="roundRect">
            <a:avLst/>
          </a:prstGeom>
          <a:noFill/>
          <a:ln w="38100">
            <a:solidFill>
              <a:srgbClr val="00FFFF"/>
            </a:solidFill>
          </a:ln>
        </p:spPr>
        <p:txBody>
          <a:bodyPr vert="horz" wrap="square" lIns="91440" tIns="45720" rIns="91440" bIns="45720" numCol="1" rtlCol="0" anchor="t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超研澤中特圓" pitchFamily="49" charset="-120"/>
              <a:ea typeface="超研澤中特圓" pitchFamily="49" charset="-120"/>
              <a:cs typeface="新細明體" panose="02020500000000000000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591484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ThkNzRiZmM2NTRlZmE5MjY0Y2ZhNDNmNWZlOGU3M2YifQ=="/>
  <p:tag name="KSO_WPP_MARK_KEY" val="97e1d04d-06d7-49d8-93eb-51da8cf5648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新細明體"/>
        <a:cs typeface=""/>
      </a:majorFont>
      <a:minorFont>
        <a:latin typeface="Garamond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1" lang="zh-TW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超研澤中特圓" pitchFamily="49" charset="-120"/>
            <a:ea typeface="超研澤中特圓" pitchFamily="49" charset="-120"/>
            <a:cs typeface="新細明體" panose="02020500000000000000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defRPr kumimoji="1" lang="zh-TW" alt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超研澤中特圓" pitchFamily="49" charset="-120"/>
            <a:ea typeface="超研澤中特圓" pitchFamily="49" charset="-120"/>
            <a:cs typeface="新細明體" panose="02020500000000000000" charset="-12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Stream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56086</TotalTime>
  <Words>7575</Words>
  <Application>Microsoft Office PowerPoint</Application>
  <PresentationFormat>寬螢幕</PresentationFormat>
  <Paragraphs>873</Paragraphs>
  <Slides>34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34</vt:i4>
      </vt:variant>
    </vt:vector>
  </HeadingPairs>
  <TitlesOfParts>
    <vt:vector size="50" baseType="lpstr">
      <vt:lpstr>Microsoft YaHei</vt:lpstr>
      <vt:lpstr>Microsoft YaHei UI</vt:lpstr>
      <vt:lpstr>超研澤中特圓</vt:lpstr>
      <vt:lpstr>微軟正黑體</vt:lpstr>
      <vt:lpstr>標楷體</vt:lpstr>
      <vt:lpstr>Aptos</vt:lpstr>
      <vt:lpstr>Aptos Display</vt:lpstr>
      <vt:lpstr>Arial</vt:lpstr>
      <vt:lpstr>Calibri</vt:lpstr>
      <vt:lpstr>Calibri Light</vt:lpstr>
      <vt:lpstr>Garamond</vt:lpstr>
      <vt:lpstr>Wingdings</vt:lpstr>
      <vt:lpstr>Stream</vt:lpstr>
      <vt:lpstr>Office 佈景主題</vt:lpstr>
      <vt:lpstr>2_Stream</vt:lpstr>
      <vt:lpstr>Office 主题​​</vt:lpstr>
      <vt:lpstr>夏季訓練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國殤節特會 美國 網上特會</dc:title>
  <dc:creator>建 徐熊</dc:creator>
  <cp:lastModifiedBy>User</cp:lastModifiedBy>
  <cp:revision>340</cp:revision>
  <dcterms:created xsi:type="dcterms:W3CDTF">2021-05-07T08:39:00Z</dcterms:created>
  <dcterms:modified xsi:type="dcterms:W3CDTF">2026-07-29T13:40:24Z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4320C37C2BBE495B82BDD70668A7C435_13</vt:lpwstr>
  </property>
</Properties>
</file>